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3" r:id="rId3"/>
    <p:sldId id="314" r:id="rId4"/>
    <p:sldId id="312" r:id="rId5"/>
    <p:sldId id="311" r:id="rId6"/>
    <p:sldId id="264" r:id="rId7"/>
    <p:sldId id="327" r:id="rId8"/>
    <p:sldId id="316" r:id="rId9"/>
    <p:sldId id="324" r:id="rId10"/>
    <p:sldId id="286" r:id="rId11"/>
    <p:sldId id="323" r:id="rId12"/>
    <p:sldId id="315" r:id="rId13"/>
    <p:sldId id="322" r:id="rId14"/>
    <p:sldId id="325" r:id="rId15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1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9509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9264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116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1458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3686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329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6602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9350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4473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57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071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FF46C-2D3E-4E76-9F70-2C618CD057CC}" type="datetimeFigureOut">
              <a:rPr lang="et-EE" smtClean="0"/>
              <a:t>08.04.2026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801C1-DF77-4EAC-8DB9-C604F5C8B10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723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6574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t-EE" b="1" dirty="0"/>
              <a:t>Mulgi valla hariduse tugiteenused</a:t>
            </a:r>
            <a:br>
              <a:rPr lang="et-EE" b="1" dirty="0"/>
            </a:br>
            <a:r>
              <a:rPr lang="et-EE" sz="3100" dirty="0"/>
              <a:t>Abja-Paluoja esmatasandi </a:t>
            </a:r>
            <a:br>
              <a:rPr lang="et-EE" sz="3100" dirty="0"/>
            </a:br>
            <a:r>
              <a:rPr lang="et-EE" b="1" dirty="0"/>
              <a:t>tervisekeskuses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6118" y="5868720"/>
            <a:ext cx="9144000" cy="609353"/>
          </a:xfrm>
        </p:spPr>
        <p:txBody>
          <a:bodyPr/>
          <a:lstStyle/>
          <a:p>
            <a:r>
              <a:rPr lang="et-EE" dirty="0"/>
              <a:t>16.03.2026</a:t>
            </a:r>
          </a:p>
        </p:txBody>
      </p:sp>
    </p:spTree>
    <p:extLst>
      <p:ext uri="{BB962C8B-B14F-4D97-AF65-F5344CB8AC3E}">
        <p14:creationId xmlns:p14="http://schemas.microsoft.com/office/powerpoint/2010/main" val="279246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Teeme vallasisest-ja välist koostööd: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6081"/>
            <a:ext cx="10515600" cy="4466084"/>
          </a:xfrm>
        </p:spPr>
        <p:txBody>
          <a:bodyPr>
            <a:normAutofit lnSpcReduction="10000"/>
          </a:bodyPr>
          <a:lstStyle/>
          <a:p>
            <a:r>
              <a:rPr lang="et-EE" dirty="0"/>
              <a:t>Praktikabaasi pakkumine (logopeed, eripedagoog, sotsaalpedagoog)</a:t>
            </a:r>
          </a:p>
          <a:p>
            <a:r>
              <a:rPr lang="et-EE" dirty="0"/>
              <a:t>Haridusjuhid ja keskuse tugispets.</a:t>
            </a:r>
          </a:p>
          <a:p>
            <a:r>
              <a:rPr lang="et-EE" dirty="0"/>
              <a:t>Koolide HEVKOd ja keskuse tugikeskuse spets.</a:t>
            </a:r>
          </a:p>
          <a:p>
            <a:r>
              <a:rPr lang="et-EE" dirty="0"/>
              <a:t>Lasteaedade TUKOd ja keskuse tugispets.</a:t>
            </a:r>
          </a:p>
          <a:p>
            <a:r>
              <a:rPr lang="et-EE" dirty="0"/>
              <a:t>Tugiisikud ja HEVKOd</a:t>
            </a:r>
          </a:p>
          <a:p>
            <a:r>
              <a:rPr lang="et-EE" dirty="0"/>
              <a:t>Vastavalt PGS ja AHS võrgustikutöö (sots.valdk; Rajaleidja, jt)</a:t>
            </a:r>
          </a:p>
          <a:p>
            <a:r>
              <a:rPr lang="et-EE" dirty="0"/>
              <a:t>Huviharidusega koostöö alustamine</a:t>
            </a:r>
          </a:p>
          <a:p>
            <a:r>
              <a:rPr lang="et-EE" dirty="0"/>
              <a:t>Maakonna erialagrupid (VOL)</a:t>
            </a:r>
          </a:p>
          <a:p>
            <a:r>
              <a:rPr lang="et-EE" dirty="0"/>
              <a:t>VOL koostöögrupid (vaimne tervis, haridus jm)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7035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87937-F390-1D4C-2F60-DDC4F4F3F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Oleme saavutanud: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D044F-6779-4D1C-4470-ACB193A62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Kaasavama (ennetav) keskkonna lasteaedades</a:t>
            </a:r>
          </a:p>
          <a:p>
            <a:r>
              <a:rPr lang="et-EE" dirty="0"/>
              <a:t>Sujuvama ülemineku lasteaiast kooli (dokumendid+kovisioon ja koostöö)</a:t>
            </a:r>
          </a:p>
          <a:p>
            <a:r>
              <a:rPr lang="et-EE" dirty="0"/>
              <a:t>Rakendatakse süsteemset tuge lasteaedades </a:t>
            </a:r>
          </a:p>
          <a:p>
            <a:r>
              <a:rPr lang="et-EE" dirty="0"/>
              <a:t>Rakendatakse õpiringide kontseptsiooni (õpetajalt õpetajale)</a:t>
            </a:r>
          </a:p>
          <a:p>
            <a:r>
              <a:rPr lang="et-EE" dirty="0"/>
              <a:t>Varajase märkamise ja toevajaduse pideva hindamise ning professionaalse teenuse pakkumise.</a:t>
            </a:r>
          </a:p>
          <a:p>
            <a:r>
              <a:rPr lang="et-EE" dirty="0"/>
              <a:t>Tõhusama võrgustikutöö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60370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2594C-5B1E-771B-A7D2-80175B90E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Arenguvajadused: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28758-B273-36DD-26F1-A0F992159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Tugispetsialistide motivatsioonipakett (palgaküsimus, et meelitada kohale);</a:t>
            </a:r>
          </a:p>
          <a:p>
            <a:r>
              <a:rPr lang="et-EE" dirty="0"/>
              <a:t>Koormus 1 spetsialisti kohta ehk puuduolevad spetsialistid;</a:t>
            </a:r>
          </a:p>
          <a:p>
            <a:r>
              <a:rPr lang="et-EE" dirty="0"/>
              <a:t>Koolitasandi tugiteenuste ja koostöö killustatus;</a:t>
            </a:r>
          </a:p>
          <a:p>
            <a:r>
              <a:rPr lang="et-EE" dirty="0"/>
              <a:t>Haridusjuhtide üldine hoiak tugiteenuste tsentraliseerimise vastu;</a:t>
            </a:r>
          </a:p>
          <a:p>
            <a:r>
              <a:rPr lang="et-EE" dirty="0"/>
              <a:t>Tõhusam koostöö kohaliku tasandi haridusasutuste ja sotsiaalvaldkonna vahel;</a:t>
            </a:r>
          </a:p>
          <a:p>
            <a:r>
              <a:rPr lang="et-EE" dirty="0"/>
              <a:t>Haridusasutuste ruumiküsimus;</a:t>
            </a:r>
          </a:p>
          <a:p>
            <a:r>
              <a:rPr lang="et-EE" dirty="0"/>
              <a:t>Tugiteenuste keskuse juhtimine: planeerimine, koordineerimine ja arendamine (sh värbamine, sise-ja väliskommunikatsioon). 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96493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4F000-BFD7-B116-134A-566DC7B5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Edasi: Tervisekeskus-&gt; </a:t>
            </a:r>
            <a:r>
              <a:rPr lang="et-EE" b="1" dirty="0"/>
              <a:t>Mulgi valla hariduse tugiteenuste keskus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A4FBD-075C-8C35-1527-0B98B3F2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4895"/>
            <a:ext cx="10515600" cy="4351338"/>
          </a:xfrm>
        </p:spPr>
        <p:txBody>
          <a:bodyPr>
            <a:normAutofit/>
          </a:bodyPr>
          <a:lstStyle/>
          <a:p>
            <a:r>
              <a:rPr lang="et-EE" dirty="0"/>
              <a:t>Kompetentsikeskus, eesmärgiga korraldada ja koordineerida vallas seadustega KOV-ile pandud hariduse tugiteenustega seonduvaid ülesandeid </a:t>
            </a:r>
          </a:p>
          <a:p>
            <a:r>
              <a:rPr lang="et-EE" dirty="0"/>
              <a:t>Tugispetsialistid </a:t>
            </a:r>
            <a:r>
              <a:rPr lang="et-EE" b="1" dirty="0"/>
              <a:t>töötavad igapäevaselt IGAS haridusasutustes </a:t>
            </a:r>
            <a:r>
              <a:rPr lang="et-EE" dirty="0"/>
              <a:t>nende vajadusest lähtuvalt</a:t>
            </a:r>
          </a:p>
          <a:p>
            <a:r>
              <a:rPr lang="et-EE" dirty="0"/>
              <a:t>Juhtumikorraldaja/koordineerija vastutus</a:t>
            </a:r>
          </a:p>
          <a:p>
            <a:r>
              <a:rPr lang="et-EE" dirty="0"/>
              <a:t>Tulevik: Ennetus! (Perepesa? Sots-Har kompetentsikeskus?)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02851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90B88-8DB2-C1FA-56F5-2C69207B7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Suur tänu!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51DA4-4795-A9B6-FCDF-D591A0DA53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5971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0C6B5-C497-D43B-3732-0D586A9B5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Tugiteenused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8EF87-7639-0F2C-CCFA-00CA2C654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399"/>
          </a:xfrm>
        </p:spPr>
        <p:txBody>
          <a:bodyPr/>
          <a:lstStyle/>
          <a:p>
            <a:r>
              <a:rPr lang="et-E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Kaasava hariduse rakendamine eeldab, et </a:t>
            </a:r>
            <a:r>
              <a:rPr lang="et-E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kõik õpilased</a:t>
            </a:r>
            <a:r>
              <a:rPr lang="et-E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sõltumata nende erivajadustest, </a:t>
            </a:r>
            <a:r>
              <a:rPr lang="et-EE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saavad õppida kodulähedases haridusasutuses </a:t>
            </a:r>
            <a:r>
              <a:rPr lang="et-EE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 saada vajalikku tuge (Har.Strat.; PGS, AHS)</a:t>
            </a:r>
          </a:p>
          <a:p>
            <a:r>
              <a:rPr lang="et-EE" b="1" dirty="0"/>
              <a:t>Tugiteenuste tagamiseks loob võimalused KOV </a:t>
            </a:r>
            <a:r>
              <a:rPr lang="et-EE" dirty="0"/>
              <a:t>ja teenuse osutamist korraldab direktor (AHS, PGS)</a:t>
            </a: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t-EE" dirty="0"/>
              <a:t>Oluline suund varajase märkamise süsteemi terviklik väljaarendamine lasteaedades (Har.Strat; Mulgi v Har.analüüs)</a:t>
            </a:r>
          </a:p>
          <a:p>
            <a:pPr marL="0" indent="0">
              <a:buNone/>
            </a:pPr>
            <a:r>
              <a:rPr lang="et-EE" b="1" dirty="0"/>
              <a:t>Tugispetsialistide ja -teenuste tagamine on strateegilise tähtsusega ülesanne. </a:t>
            </a:r>
            <a:r>
              <a:rPr lang="et-EE" dirty="0"/>
              <a:t>(Har.Strat; Mulgi v Har.analüüs; HEV)</a:t>
            </a:r>
          </a:p>
        </p:txBody>
      </p:sp>
    </p:spTree>
    <p:extLst>
      <p:ext uri="{BB962C8B-B14F-4D97-AF65-F5344CB8AC3E}">
        <p14:creationId xmlns:p14="http://schemas.microsoft.com/office/powerpoint/2010/main" val="165410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3C40C-2F5B-F740-4831-CF2BFF6E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Tugispetsialistid haridusvaldkonnas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1A39-EDCD-B733-347A-7B9A29073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t-EE" dirty="0"/>
              <a:t>Logopeed </a:t>
            </a:r>
          </a:p>
          <a:p>
            <a:r>
              <a:rPr lang="et-EE" dirty="0"/>
              <a:t>Eripedagoog </a:t>
            </a:r>
          </a:p>
          <a:p>
            <a:r>
              <a:rPr lang="et-EE" dirty="0"/>
              <a:t>Sotsiaalpedagoog</a:t>
            </a:r>
          </a:p>
          <a:p>
            <a:r>
              <a:rPr lang="et-EE" dirty="0"/>
              <a:t>Koolipsühholoog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Kõikide tugispetsialistide ameti (ISCO) klassifikaator: </a:t>
            </a:r>
            <a:r>
              <a:rPr lang="et-EE" b="1" dirty="0"/>
              <a:t>tippspetsialist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Lisaks abistav personal haridusasutustes: HEVKO-d, TUKO-d, abiõpetajad, õpiabiõpetajad, tugiisikud</a:t>
            </a:r>
          </a:p>
        </p:txBody>
      </p:sp>
    </p:spTree>
    <p:extLst>
      <p:ext uri="{BB962C8B-B14F-4D97-AF65-F5344CB8AC3E}">
        <p14:creationId xmlns:p14="http://schemas.microsoft.com/office/powerpoint/2010/main" val="174311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A0D9C-A6D8-3425-F60F-3CAE17B8F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Tervisekeskuse tugispetsialistid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E4A0E-928B-9781-2852-8095A704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765" y="238143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t-EE" dirty="0"/>
              <a:t>Hetkel kokku 6 spetsialisti + 1 psühholoogi teenus 1 päev/näd.</a:t>
            </a:r>
          </a:p>
          <a:p>
            <a:r>
              <a:rPr lang="et-EE" dirty="0"/>
              <a:t>3 logopeedi (2 lasteaiad; 1 koolid) teenust osutatakse haridusasutustes </a:t>
            </a:r>
            <a:r>
              <a:rPr lang="et-EE" b="1" dirty="0"/>
              <a:t>kohapeal</a:t>
            </a:r>
            <a:r>
              <a:rPr lang="et-EE" dirty="0"/>
              <a:t>+ tervisekeskuses</a:t>
            </a:r>
          </a:p>
          <a:p>
            <a:r>
              <a:rPr lang="et-EE" dirty="0"/>
              <a:t>2 eripedagoogi (lasteaedades) teenust osutatakse haridusasutustes </a:t>
            </a:r>
            <a:r>
              <a:rPr lang="et-EE" b="1" dirty="0"/>
              <a:t>kohapeal </a:t>
            </a:r>
            <a:r>
              <a:rPr lang="et-EE" dirty="0"/>
              <a:t>+ tervisekeskuses</a:t>
            </a:r>
          </a:p>
          <a:p>
            <a:r>
              <a:rPr lang="et-EE" dirty="0"/>
              <a:t>1 sotsiaalpedagoog (lasteaiad) teenust osutatakse haridusasutustes </a:t>
            </a:r>
            <a:r>
              <a:rPr lang="et-EE" b="1" dirty="0"/>
              <a:t>kohapeal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/>
              <a:t>Vajadus: värvata juurde logopeed, eripedagoog, psühholoog</a:t>
            </a:r>
          </a:p>
        </p:txBody>
      </p:sp>
    </p:spTree>
    <p:extLst>
      <p:ext uri="{BB962C8B-B14F-4D97-AF65-F5344CB8AC3E}">
        <p14:creationId xmlns:p14="http://schemas.microsoft.com/office/powerpoint/2010/main" val="355373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BA74F-DD87-5410-564A-49EC863A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0"/>
            <a:ext cx="10515600" cy="1325563"/>
          </a:xfrm>
        </p:spPr>
        <p:txBody>
          <a:bodyPr/>
          <a:lstStyle/>
          <a:p>
            <a:r>
              <a:rPr lang="et-EE" dirty="0"/>
              <a:t>Tugispetsialistid koolide ja lasteaedade 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0E64E-1FA6-1311-030C-EE4BEBC79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460"/>
            <a:ext cx="10515600" cy="5199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t-EE" b="1" dirty="0"/>
              <a:t>AKG						Lasteaedades: </a:t>
            </a:r>
          </a:p>
          <a:p>
            <a:pPr marL="0" indent="0">
              <a:buNone/>
            </a:pPr>
            <a:r>
              <a:rPr lang="et-EE" dirty="0"/>
              <a:t>Sotsiaalpedagoog (1)				Tugiteenuste koordineerija TUKO-d (4)</a:t>
            </a:r>
          </a:p>
          <a:p>
            <a:pPr marL="0" indent="0">
              <a:buNone/>
            </a:pPr>
            <a:r>
              <a:rPr lang="et-EE" dirty="0"/>
              <a:t>Lisaks hariduslike erivajaduste 		osaline koormus</a:t>
            </a:r>
          </a:p>
          <a:p>
            <a:pPr marL="0" indent="0">
              <a:buNone/>
            </a:pPr>
            <a:r>
              <a:rPr lang="et-EE" dirty="0"/>
              <a:t>õpilaste õppe koordineerija e. HEVKO (1)					</a:t>
            </a:r>
          </a:p>
          <a:p>
            <a:pPr marL="0" indent="0">
              <a:buNone/>
            </a:pPr>
            <a:r>
              <a:rPr lang="et-EE" dirty="0"/>
              <a:t>		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b="1" dirty="0"/>
              <a:t>Abja G						</a:t>
            </a:r>
          </a:p>
          <a:p>
            <a:pPr marL="0" indent="0">
              <a:buNone/>
            </a:pPr>
            <a:r>
              <a:rPr lang="et-EE" dirty="0"/>
              <a:t>Sotsiaalpedagoog (1)</a:t>
            </a:r>
          </a:p>
          <a:p>
            <a:pPr marL="0" indent="0">
              <a:buNone/>
            </a:pPr>
            <a:r>
              <a:rPr lang="et-EE" dirty="0"/>
              <a:t>HEVKO (1)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b="1" dirty="0"/>
              <a:t>Halliste Pk </a:t>
            </a:r>
          </a:p>
          <a:p>
            <a:r>
              <a:rPr lang="et-EE" dirty="0"/>
              <a:t>Sotsiaalpedagoog (1)</a:t>
            </a:r>
          </a:p>
          <a:p>
            <a:r>
              <a:rPr lang="et-EE" dirty="0"/>
              <a:t>HEVKO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9424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447" y="-163793"/>
            <a:ext cx="10515600" cy="1325563"/>
          </a:xfrm>
        </p:spPr>
        <p:txBody>
          <a:bodyPr/>
          <a:lstStyle/>
          <a:p>
            <a:r>
              <a:rPr lang="et-EE" b="1" dirty="0"/>
              <a:t>Toevajadus seisuga 16.03.2026 (EHIS):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447" y="1161769"/>
            <a:ext cx="10515600" cy="55976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b="1" dirty="0"/>
              <a:t>Lasteaedades (kokku 259 last, tuge vajab 95 last):</a:t>
            </a:r>
          </a:p>
          <a:p>
            <a:r>
              <a:rPr lang="et-EE" dirty="0"/>
              <a:t>Logopeedilist tuge vajab </a:t>
            </a:r>
            <a:r>
              <a:rPr lang="et-EE" b="1" dirty="0"/>
              <a:t>72 </a:t>
            </a:r>
            <a:r>
              <a:rPr lang="et-EE" dirty="0"/>
              <a:t>last</a:t>
            </a:r>
          </a:p>
          <a:p>
            <a:r>
              <a:rPr lang="et-EE" dirty="0"/>
              <a:t>Eripedagoogilist tuge vajab </a:t>
            </a:r>
            <a:r>
              <a:rPr lang="et-EE" b="1" dirty="0"/>
              <a:t>44 </a:t>
            </a:r>
            <a:r>
              <a:rPr lang="et-EE" dirty="0"/>
              <a:t>last</a:t>
            </a:r>
            <a:endParaRPr lang="et-EE" b="1" dirty="0"/>
          </a:p>
          <a:p>
            <a:r>
              <a:rPr lang="et-EE" dirty="0"/>
              <a:t>Sotsiaalpedagoogilist tuge vajab </a:t>
            </a:r>
            <a:r>
              <a:rPr lang="et-EE" b="1" dirty="0"/>
              <a:t>36 </a:t>
            </a:r>
            <a:r>
              <a:rPr lang="et-EE" dirty="0"/>
              <a:t>last</a:t>
            </a:r>
          </a:p>
          <a:p>
            <a:endParaRPr lang="et-EE" b="1" dirty="0"/>
          </a:p>
          <a:p>
            <a:pPr marL="0" indent="0">
              <a:buNone/>
            </a:pPr>
            <a:r>
              <a:rPr lang="et-EE" b="1" dirty="0"/>
              <a:t>Koolides (kokku 663 õpilast, tuge vajab 154 õpilast):</a:t>
            </a:r>
          </a:p>
          <a:p>
            <a:r>
              <a:rPr lang="et-EE" dirty="0"/>
              <a:t>Logopeedilist õpiabitundi vajab </a:t>
            </a:r>
            <a:r>
              <a:rPr lang="et-EE" b="1" dirty="0"/>
              <a:t>87</a:t>
            </a:r>
            <a:r>
              <a:rPr lang="et-EE" dirty="0"/>
              <a:t> õpilast (tegelikult saab 117)</a:t>
            </a:r>
          </a:p>
          <a:p>
            <a:r>
              <a:rPr lang="et-EE" dirty="0"/>
              <a:t>Eripedagoogilist tuge vajab </a:t>
            </a:r>
            <a:r>
              <a:rPr lang="et-EE" b="1" dirty="0"/>
              <a:t>39</a:t>
            </a:r>
            <a:r>
              <a:rPr lang="et-EE" dirty="0"/>
              <a:t> õpilast</a:t>
            </a:r>
          </a:p>
          <a:p>
            <a:r>
              <a:rPr lang="et-EE" dirty="0"/>
              <a:t>Sotsiaalpedagoogilist tuge vajab </a:t>
            </a:r>
            <a:r>
              <a:rPr lang="et-EE" b="1" dirty="0"/>
              <a:t>50</a:t>
            </a:r>
            <a:r>
              <a:rPr lang="et-EE" dirty="0"/>
              <a:t> õpilast</a:t>
            </a:r>
          </a:p>
          <a:p>
            <a:r>
              <a:rPr lang="et-EE" dirty="0"/>
              <a:t>Koolipsühholoogi tuge vajab </a:t>
            </a:r>
            <a:r>
              <a:rPr lang="et-EE" b="1" dirty="0"/>
              <a:t>13</a:t>
            </a:r>
            <a:r>
              <a:rPr lang="et-EE" dirty="0"/>
              <a:t> õpilast (vajadus märksa suurem)</a:t>
            </a:r>
          </a:p>
          <a:p>
            <a:pPr marL="0" indent="0">
              <a:buNone/>
            </a:pPr>
            <a:r>
              <a:rPr lang="et-EE" dirty="0"/>
              <a:t>Õpiabitunnid võivad olla kas eripedagoogilise või logopeedilise suunitlusega ning neid viib läbi kas eripedagoog, logopeed või </a:t>
            </a:r>
            <a:r>
              <a:rPr lang="et-EE" b="1" dirty="0"/>
              <a:t>õpiabialase täiendkoolituse läbinud õpetaja.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12202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26AE-08B0-5A5D-225C-A42FFC1BF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Toeliigid (seisuga 16.03.2026):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64963-6647-D9C8-CE4B-A3AC066DD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/>
              <a:t>Lasteaiad:</a:t>
            </a:r>
          </a:p>
          <a:p>
            <a:r>
              <a:rPr lang="et-EE" dirty="0"/>
              <a:t>Üldine tugi: 82</a:t>
            </a:r>
          </a:p>
          <a:p>
            <a:r>
              <a:rPr lang="et-EE" dirty="0"/>
              <a:t>Tõhustatud tugi: 5</a:t>
            </a:r>
          </a:p>
          <a:p>
            <a:r>
              <a:rPr lang="et-EE" dirty="0"/>
              <a:t>Eritugi: 4 </a:t>
            </a:r>
          </a:p>
          <a:p>
            <a:endParaRPr lang="et-EE" dirty="0"/>
          </a:p>
          <a:p>
            <a:pPr marL="0" indent="0">
              <a:buNone/>
            </a:pPr>
            <a:r>
              <a:rPr lang="et-EE" dirty="0"/>
              <a:t>Koolid:</a:t>
            </a:r>
          </a:p>
          <a:p>
            <a:r>
              <a:rPr lang="et-EE" dirty="0"/>
              <a:t>Üldine tugi: 107</a:t>
            </a:r>
          </a:p>
          <a:p>
            <a:r>
              <a:rPr lang="et-EE" dirty="0"/>
              <a:t>Tõhustatud tugi: 37</a:t>
            </a:r>
          </a:p>
          <a:p>
            <a:r>
              <a:rPr lang="et-EE" dirty="0"/>
              <a:t>Eritugi: 10</a:t>
            </a:r>
          </a:p>
        </p:txBody>
      </p:sp>
    </p:spTree>
    <p:extLst>
      <p:ext uri="{BB962C8B-B14F-4D97-AF65-F5344CB8AC3E}">
        <p14:creationId xmlns:p14="http://schemas.microsoft.com/office/powerpoint/2010/main" val="291103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22FEA-97C5-2E65-D2BE-3FA99881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/>
              <a:t>Hariduse tugiteenuste tsentraliseeritult tegutsemine aitab: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BA637-134E-E418-48B2-30EF7CD3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t-EE" dirty="0">
                <a:ea typeface="Times New Roman" panose="02020603050405020304" pitchFamily="18" charset="0"/>
              </a:rPr>
              <a:t>tagada teenuste süsteemsemat planeerimist, paremat kättesaadavust ning kvaliteeti;</a:t>
            </a:r>
          </a:p>
          <a:p>
            <a:r>
              <a:rPr lang="et-EE" dirty="0"/>
              <a:t>tasakaalustada tugispetsialistide töö koormust ja prioriteete;</a:t>
            </a:r>
          </a:p>
          <a:p>
            <a:r>
              <a:rPr lang="et-EE" sz="2800" dirty="0">
                <a:effectLst/>
                <a:ea typeface="Times New Roman" panose="02020603050405020304" pitchFamily="18" charset="0"/>
              </a:rPr>
              <a:t>arendada har.asutuste ja spetsialistide koostöövõrgustikku;</a:t>
            </a:r>
          </a:p>
          <a:p>
            <a:r>
              <a:rPr lang="et-EE" dirty="0"/>
              <a:t>suurendada varajast märkamist ja sekkumist;</a:t>
            </a:r>
          </a:p>
          <a:p>
            <a:r>
              <a:rPr lang="et-EE" dirty="0"/>
              <a:t>arendada kompetentse;</a:t>
            </a:r>
          </a:p>
          <a:p>
            <a:r>
              <a:rPr lang="et-EE" dirty="0"/>
              <a:t>laiemalt kogukonna teadlikkuse tõstmist ja tõhustada koostööd perede ning asutuste vahel. 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82388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D1ECB-B917-7F91-0A7A-2C6FCAB4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Täpsemalt: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A8E1A-52D0-B346-247A-37C43166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8378"/>
            <a:ext cx="10515600" cy="4351338"/>
          </a:xfrm>
        </p:spPr>
        <p:txBody>
          <a:bodyPr/>
          <a:lstStyle/>
          <a:p>
            <a:r>
              <a:rPr lang="fi-FI" dirty="0"/>
              <a:t>erialane koostöö ja kolleegidevaheline nõustamine</a:t>
            </a:r>
            <a:r>
              <a:rPr lang="et-EE" dirty="0"/>
              <a:t>: kolleegidevaheline arutelu ja supervisioon toetavad professionaalset õppimist ja refleksiooni</a:t>
            </a:r>
            <a:r>
              <a:rPr lang="et-EE" b="1" dirty="0"/>
              <a:t>;</a:t>
            </a:r>
          </a:p>
          <a:p>
            <a:r>
              <a:rPr lang="et-EE" dirty="0"/>
              <a:t>s</a:t>
            </a:r>
            <a:r>
              <a:rPr lang="fi-FI" dirty="0"/>
              <a:t>üsteemsem täiendkoolitus ja kompetentsi arendamine</a:t>
            </a:r>
            <a:r>
              <a:rPr lang="et-EE" dirty="0"/>
              <a:t> (jagada praktikaid, ühiseid koolitusi, juhtumipõhiseid arutelusid ja süsteemsemalt läheneda)</a:t>
            </a:r>
          </a:p>
          <a:p>
            <a:r>
              <a:rPr lang="et-EE" dirty="0"/>
              <a:t>spetsialistide jagamine har.asutuste vahel</a:t>
            </a:r>
          </a:p>
          <a:p>
            <a:r>
              <a:rPr lang="et-EE" dirty="0"/>
              <a:t>erioskuste efektiivsem kasutamine</a:t>
            </a:r>
          </a:p>
          <a:p>
            <a:r>
              <a:rPr lang="et-EE" dirty="0"/>
              <a:t>motivatsioon vs läbipõlemine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68886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2699</TotalTime>
  <Words>705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Mulgi valla hariduse tugiteenused Abja-Paluoja esmatasandi  tervisekeskuses</vt:lpstr>
      <vt:lpstr>Tugiteenused</vt:lpstr>
      <vt:lpstr>Tugispetsialistid haridusvaldkonnas</vt:lpstr>
      <vt:lpstr>Tervisekeskuse tugispetsialistid</vt:lpstr>
      <vt:lpstr>Tugispetsialistid koolide ja lasteaedade all</vt:lpstr>
      <vt:lpstr>Toevajadus seisuga 16.03.2026 (EHIS): </vt:lpstr>
      <vt:lpstr>Toeliigid (seisuga 16.03.2026):</vt:lpstr>
      <vt:lpstr>Hariduse tugiteenuste tsentraliseeritult tegutsemine aitab:</vt:lpstr>
      <vt:lpstr>Täpsemalt:</vt:lpstr>
      <vt:lpstr>Teeme vallasisest-ja välist koostööd:</vt:lpstr>
      <vt:lpstr>Oleme saavutanud:</vt:lpstr>
      <vt:lpstr>Arenguvajadused:</vt:lpstr>
      <vt:lpstr>Edasi: Tervisekeskus-&gt; Mulgi valla hariduse tugiteenuste keskus</vt:lpstr>
      <vt:lpstr>Suur tänu!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Mulgi valla tugipesa</dc:title>
  <dc:creator>Microsoft account</dc:creator>
  <cp:lastModifiedBy>Taimo Tugi</cp:lastModifiedBy>
  <cp:revision>367</cp:revision>
  <dcterms:created xsi:type="dcterms:W3CDTF">2024-06-05T09:18:09Z</dcterms:created>
  <dcterms:modified xsi:type="dcterms:W3CDTF">2026-04-08T18:54:40Z</dcterms:modified>
</cp:coreProperties>
</file>