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65" r:id="rId2"/>
  </p:sldMasterIdLst>
  <p:notesMasterIdLst>
    <p:notesMasterId r:id="rId17"/>
  </p:notesMasterIdLst>
  <p:handoutMasterIdLst>
    <p:handoutMasterId r:id="rId18"/>
  </p:handoutMasterIdLst>
  <p:sldIdLst>
    <p:sldId id="654" r:id="rId3"/>
    <p:sldId id="694" r:id="rId4"/>
    <p:sldId id="843" r:id="rId5"/>
    <p:sldId id="835" r:id="rId6"/>
    <p:sldId id="837" r:id="rId7"/>
    <p:sldId id="838" r:id="rId8"/>
    <p:sldId id="840" r:id="rId9"/>
    <p:sldId id="804" r:id="rId10"/>
    <p:sldId id="839" r:id="rId11"/>
    <p:sldId id="841" r:id="rId12"/>
    <p:sldId id="842" r:id="rId13"/>
    <p:sldId id="844" r:id="rId14"/>
    <p:sldId id="834" r:id="rId15"/>
    <p:sldId id="432" r:id="rId16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66"/>
    <a:srgbClr val="000058"/>
    <a:srgbClr val="FFFF66"/>
    <a:srgbClr val="FF3300"/>
    <a:srgbClr val="CCFF33"/>
    <a:srgbClr val="33CC33"/>
    <a:srgbClr val="0066FF"/>
    <a:srgbClr val="FFCC99"/>
    <a:srgbClr val="99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4723" autoAdjust="0"/>
  </p:normalViewPr>
  <p:slideViewPr>
    <p:cSldViewPr>
      <p:cViewPr>
        <p:scale>
          <a:sx n="60" d="100"/>
          <a:sy n="60" d="100"/>
        </p:scale>
        <p:origin x="-1452" y="-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138" cy="4810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399" tIns="45200" rIns="90399" bIns="45200" numCol="1" anchor="t" anchorCtr="0" compatLnSpc="1">
            <a:prstTxWarp prst="textNoShape">
              <a:avLst/>
            </a:prstTxWarp>
          </a:bodyPr>
          <a:lstStyle>
            <a:lvl1pPr defTabSz="904047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t-EE" altLang="sv-SE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428" y="1"/>
            <a:ext cx="3170138" cy="4810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399" tIns="45200" rIns="90399" bIns="45200" numCol="1" anchor="t" anchorCtr="0" compatLnSpc="1">
            <a:prstTxWarp prst="textNoShape">
              <a:avLst/>
            </a:prstTxWarp>
          </a:bodyPr>
          <a:lstStyle>
            <a:lvl1pPr algn="r" defTabSz="904047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t-EE" altLang="sv-SE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8683"/>
            <a:ext cx="3170138" cy="4810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399" tIns="45200" rIns="90399" bIns="45200" numCol="1" anchor="b" anchorCtr="0" compatLnSpc="1">
            <a:prstTxWarp prst="textNoShape">
              <a:avLst/>
            </a:prstTxWarp>
          </a:bodyPr>
          <a:lstStyle>
            <a:lvl1pPr defTabSz="904047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t-EE" altLang="sv-SE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428" y="9118683"/>
            <a:ext cx="3170138" cy="4810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399" tIns="45200" rIns="90399" bIns="45200" numCol="1" anchor="b" anchorCtr="0" compatLnSpc="1">
            <a:prstTxWarp prst="textNoShape">
              <a:avLst/>
            </a:prstTxWarp>
          </a:bodyPr>
          <a:lstStyle>
            <a:lvl1pPr algn="r" defTabSz="904047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531A5C84-9BE7-4D4D-B24C-25363DD9B4CD}" type="slidenum">
              <a:rPr lang="et-EE" altLang="sv-SE"/>
              <a:pPr>
                <a:defRPr/>
              </a:pPr>
              <a:t>‹#›</a:t>
            </a:fld>
            <a:endParaRPr lang="et-EE" altLang="sv-SE"/>
          </a:p>
        </p:txBody>
      </p:sp>
    </p:spTree>
    <p:extLst>
      <p:ext uri="{BB962C8B-B14F-4D97-AF65-F5344CB8AC3E}">
        <p14:creationId xmlns="" xmlns:p14="http://schemas.microsoft.com/office/powerpoint/2010/main" val="2829626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7225" tIns="43612" rIns="87225" bIns="436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t-EE" altLang="sv-SE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8" y="0"/>
            <a:ext cx="3170138" cy="4795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7225" tIns="43612" rIns="87225" bIns="436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AB467C10-C600-4830-9AA5-2141E7E6F332}" type="datetimeFigureOut">
              <a:rPr lang="et-EE" altLang="sv-SE"/>
              <a:pPr>
                <a:defRPr/>
              </a:pPr>
              <a:t>06.06.2023</a:t>
            </a:fld>
            <a:endParaRPr lang="et-EE" altLang="sv-S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195" y="4560086"/>
            <a:ext cx="5852814" cy="43203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7225" tIns="43612" rIns="87225" bIns="436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sv-SE" noProof="0" smtClean="0"/>
              <a:t>Click to edit Master text styles</a:t>
            </a:r>
          </a:p>
          <a:p>
            <a:pPr lvl="1"/>
            <a:r>
              <a:rPr lang="et-EE" altLang="sv-SE" noProof="0" smtClean="0"/>
              <a:t>Second level</a:t>
            </a:r>
          </a:p>
          <a:p>
            <a:pPr lvl="2"/>
            <a:r>
              <a:rPr lang="et-EE" altLang="sv-SE" noProof="0" smtClean="0"/>
              <a:t>Third level</a:t>
            </a:r>
          </a:p>
          <a:p>
            <a:pPr lvl="3"/>
            <a:r>
              <a:rPr lang="et-EE" altLang="sv-SE" noProof="0" smtClean="0"/>
              <a:t>Fourth level</a:t>
            </a:r>
          </a:p>
          <a:p>
            <a:pPr lvl="4"/>
            <a:r>
              <a:rPr lang="et-EE" altLang="sv-SE" noProof="0" smtClean="0"/>
              <a:t>Fifth level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72"/>
            <a:ext cx="3170138" cy="4795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7225" tIns="43612" rIns="87225" bIns="436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t-EE" altLang="sv-SE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8" y="9120172"/>
            <a:ext cx="3170138" cy="4795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7225" tIns="43612" rIns="87225" bIns="436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AE4D4CC6-CCFF-4506-8365-4F7C5A085F03}" type="slidenum">
              <a:rPr lang="et-EE" altLang="sv-SE"/>
              <a:pPr>
                <a:defRPr/>
              </a:pPr>
              <a:t>‹#›</a:t>
            </a:fld>
            <a:endParaRPr lang="et-EE" altLang="sv-SE"/>
          </a:p>
        </p:txBody>
      </p:sp>
    </p:spTree>
    <p:extLst>
      <p:ext uri="{BB962C8B-B14F-4D97-AF65-F5344CB8AC3E}">
        <p14:creationId xmlns="" xmlns:p14="http://schemas.microsoft.com/office/powerpoint/2010/main" val="4270298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59" indent="-28571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61" indent="-228573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005" indent="-228573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149" indent="-228573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293" indent="-228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438" indent="-228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582" indent="-228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726" indent="-228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39615397-C207-4505-84A5-91C300BEEAEF}" type="slidenum">
              <a:rPr lang="et-EE" sz="1200">
                <a:solidFill>
                  <a:prstClr val="black"/>
                </a:solidFill>
              </a:rPr>
              <a:pPr eaLnBrk="1" hangingPunct="1">
                <a:defRPr/>
              </a:pPr>
              <a:t>1</a:t>
            </a:fld>
            <a:endParaRPr lang="et-EE" sz="1200">
              <a:solidFill>
                <a:prstClr val="black"/>
              </a:solidFill>
            </a:endParaRP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072367" y="729463"/>
            <a:ext cx="5167017" cy="35959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428" tIns="45715" rIns="91428" bIns="4571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/>
          </p:nvPr>
        </p:nvSpPr>
        <p:spPr>
          <a:xfrm>
            <a:off x="731004" y="4560299"/>
            <a:ext cx="5839402" cy="4306775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lIns="80149" tIns="40074" rIns="80149" bIns="40074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54A87-5AB0-4600-A3DF-8709F93F53E6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088FB-25E6-443D-9757-BF79E6064558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7F159-DBDA-4073-9D4A-046667E55AA5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FAD2F-6995-4643-89D8-2C87E0334886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18288" y="273050"/>
            <a:ext cx="2052637" cy="584358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08688" cy="584358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7981F-B3F8-4BDE-BB47-2ECD0DEB3178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D20A-927A-4634-9576-B66B972906AA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3725" cy="1131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960F2-6A0A-42DD-AA87-19C0656167A2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C0FA2-0DCB-470E-8959-EC6C35654EDF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A43AF-33E0-4AD1-B140-2485C42A68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65811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DDD94-ADF6-4FBF-8C9F-D85CA8EAB2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78126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6AEE0-D7A4-4CE1-BAB0-080566731C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83027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0663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604963"/>
            <a:ext cx="4030662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F231C-E659-44F9-94C7-9A6B0E3217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73054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1CA97-F8A4-4C15-ACC6-DA73D2D2CF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92661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D012B-ADE5-4D39-AADC-861535122A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62115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C829B-AA14-4EBD-A63B-CF850E62B1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2379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0C5B7-85A3-4AA5-80A8-46B519DAA12D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28DEF-27C6-48F2-8B00-FF9D944BF968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18A61-7CB9-4C02-BB5F-EDCBF6CA28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6540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973E6-B8B5-467C-9FA4-0F1DA1FC67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1995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E1CCA-F4E8-4967-8FEC-DEF2E8255C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700596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273050"/>
            <a:ext cx="2052637" cy="5843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08688" cy="5843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4FE40-67DF-440A-8DB0-87401CFE27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1837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3725" cy="1131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D7665-9047-4348-B2EE-B63DABB9BA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9567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D0E36-1B95-40AC-B6A6-68DBFA85101C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EA2EB-5A12-49C8-B74E-74780B4C95F7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0663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0263" y="1604963"/>
            <a:ext cx="4030662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85AE9-D099-4516-B2AE-EA1BE635C713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3FB6A-E20F-480F-BA73-FDD1611BD8E3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84C82-3C7C-4DB3-949A-EDB67F57313A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7C537-7955-4D09-82C1-E306AFE098D6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5F702-7A19-48A0-979E-18D5F4328FC7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4DA0C-EFC8-43B2-8773-78DCC1D64EB2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99C85-A997-4DC9-94D7-91D60B87C7D0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3DD2-4D3D-4B54-8849-929287DB5A53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F2E3D-6AC0-4611-A29A-DAAF63DF1A63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2C08-816D-4FE1-B17E-AFEFF449B1B5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19EA9-A312-4717-A98B-C799DB0677D1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C9173-E795-46E3-A7F7-E135242BF572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13725" cy="113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Klõpsa tiitli tekstivormingu redigeerimiseks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3725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Klõpsa liigenduse tekstivormingu redigeerimiseks</a:t>
            </a:r>
          </a:p>
          <a:p>
            <a:pPr lvl="1"/>
            <a:r>
              <a:rPr lang="en-GB" altLang="sv-SE" smtClean="0"/>
              <a:t>Teine liigendustase</a:t>
            </a:r>
          </a:p>
          <a:p>
            <a:pPr lvl="2"/>
            <a:r>
              <a:rPr lang="en-GB" altLang="sv-SE" smtClean="0"/>
              <a:t>Kolmas liigendustase</a:t>
            </a:r>
          </a:p>
          <a:p>
            <a:pPr lvl="3"/>
            <a:r>
              <a:rPr lang="en-GB" altLang="sv-SE" smtClean="0"/>
              <a:t>Neljas liigendustase</a:t>
            </a:r>
          </a:p>
          <a:p>
            <a:pPr lvl="4"/>
            <a:r>
              <a:rPr lang="en-GB" altLang="sv-SE" smtClean="0"/>
              <a:t>Viies liigendustase</a:t>
            </a:r>
          </a:p>
          <a:p>
            <a:pPr lvl="4"/>
            <a:r>
              <a:rPr lang="en-GB" altLang="sv-SE" smtClean="0"/>
              <a:t>Kuues liigendustase</a:t>
            </a:r>
          </a:p>
          <a:p>
            <a:pPr lvl="4"/>
            <a:r>
              <a:rPr lang="en-GB" altLang="sv-SE" smtClean="0"/>
              <a:t>Seitsmes liigendustase</a:t>
            </a:r>
          </a:p>
          <a:p>
            <a:pPr lvl="4"/>
            <a:r>
              <a:rPr lang="en-GB" altLang="sv-SE" smtClean="0"/>
              <a:t>Kaheksas liigendustase</a:t>
            </a:r>
          </a:p>
          <a:p>
            <a:pPr lvl="4"/>
            <a:r>
              <a:rPr lang="en-GB" altLang="sv-SE" smtClean="0"/>
              <a:t>Üheksas liigendustase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14550" cy="458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33C9D81-D7CF-4258-970E-0EB809BD435B}" type="datetimeFigureOut">
              <a:rPr lang="en-GB" altLang="sv-SE"/>
              <a:pPr>
                <a:defRPr/>
              </a:pPr>
              <a:t>06/06/2023</a:t>
            </a:fld>
            <a:endParaRPr lang="en-GB" altLang="sv-SE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7375" y="6246813"/>
            <a:ext cx="2884488" cy="458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sv-SE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3"/>
            <a:ext cx="2114550" cy="458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6AA3DF3-FE7E-4331-9F5E-F09A4B4CC326}" type="slidenum">
              <a:rPr lang="en-GB" altLang="sv-SE"/>
              <a:pPr>
                <a:defRPr/>
              </a:pPr>
              <a:t>‹#›</a:t>
            </a:fld>
            <a:endParaRPr lang="en-GB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2pPr>
      <a:lvl3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3pPr>
      <a:lvl4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4pPr>
      <a:lvl5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5pPr>
      <a:lvl6pPr marL="4572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6pPr>
      <a:lvl7pPr marL="9144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7pPr>
      <a:lvl8pPr marL="13716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8pPr>
      <a:lvl9pPr marL="18288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9pPr>
    </p:titleStyle>
    <p:bodyStyle>
      <a:lvl1pPr marL="379413" indent="-284163" algn="l" defTabSz="407988" rtl="0" eaLnBrk="0" fontAlgn="base" hangingPunct="0">
        <a:lnSpc>
          <a:spcPct val="93000"/>
        </a:lnSpc>
        <a:spcBef>
          <a:spcPct val="0"/>
        </a:spcBef>
        <a:spcAft>
          <a:spcPts val="1288"/>
        </a:spcAft>
        <a:buClr>
          <a:srgbClr val="000000"/>
        </a:buClr>
        <a:buSzPct val="45000"/>
        <a:buFont typeface="Wingdings" pitchFamily="2" charset="2"/>
        <a:buChar char="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769938" indent="-255588" algn="l" defTabSz="407988" rtl="0" eaLnBrk="0" fontAlgn="base" hangingPunct="0">
        <a:lnSpc>
          <a:spcPct val="93000"/>
        </a:lnSpc>
        <a:spcBef>
          <a:spcPct val="0"/>
        </a:spcBef>
        <a:spcAft>
          <a:spcPts val="1038"/>
        </a:spcAft>
        <a:buClr>
          <a:srgbClr val="000000"/>
        </a:buClr>
        <a:buSzPct val="75000"/>
        <a:buFont typeface="Symbol" pitchFamily="18" charset="2"/>
        <a:buChar char=""/>
        <a:defRPr sz="2500">
          <a:solidFill>
            <a:srgbClr val="000000"/>
          </a:solidFill>
          <a:latin typeface="+mn-lt"/>
        </a:defRPr>
      </a:lvl2pPr>
      <a:lvl3pPr marL="1162050" indent="-193675" algn="l" defTabSz="407988" rtl="0" eaLnBrk="0" fontAlgn="base" hangingPunct="0">
        <a:lnSpc>
          <a:spcPct val="93000"/>
        </a:lnSpc>
        <a:spcBef>
          <a:spcPct val="0"/>
        </a:spcBef>
        <a:spcAft>
          <a:spcPts val="775"/>
        </a:spcAft>
        <a:buClr>
          <a:srgbClr val="000000"/>
        </a:buClr>
        <a:buSzPct val="45000"/>
        <a:buFont typeface="Wingdings" pitchFamily="2" charset="2"/>
        <a:buChar char=""/>
        <a:defRPr sz="2200">
          <a:solidFill>
            <a:srgbClr val="000000"/>
          </a:solidFill>
          <a:latin typeface="+mn-lt"/>
        </a:defRPr>
      </a:lvl3pPr>
      <a:lvl4pPr marL="1554163" indent="-182563" algn="l" defTabSz="407988" rtl="0" eaLnBrk="0" fontAlgn="base" hangingPunct="0">
        <a:lnSpc>
          <a:spcPct val="93000"/>
        </a:lnSpc>
        <a:spcBef>
          <a:spcPct val="0"/>
        </a:spcBef>
        <a:spcAft>
          <a:spcPts val="525"/>
        </a:spcAft>
        <a:buClr>
          <a:srgbClr val="000000"/>
        </a:buClr>
        <a:buSzPct val="75000"/>
        <a:buFont typeface="Symbol" pitchFamily="18" charset="2"/>
        <a:buChar char=""/>
        <a:defRPr>
          <a:solidFill>
            <a:srgbClr val="000000"/>
          </a:solidFill>
          <a:latin typeface="+mn-lt"/>
        </a:defRPr>
      </a:lvl4pPr>
      <a:lvl5pPr marL="1944688" indent="-185738" algn="l" defTabSz="407988" rtl="0" eaLnBrk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5pPr>
      <a:lvl6pPr marL="24018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6pPr>
      <a:lvl7pPr marL="28590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7pPr>
      <a:lvl8pPr marL="33162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8pPr>
      <a:lvl9pPr marL="37734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13725" cy="113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Klõpsa tiitli tekstivormingu redigeerimiseks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372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Klõpsa liigenduse tekstivormingu redigeerimiseks</a:t>
            </a:r>
          </a:p>
          <a:p>
            <a:pPr lvl="1"/>
            <a:r>
              <a:rPr lang="en-GB" smtClean="0"/>
              <a:t>Teine liigendustase</a:t>
            </a:r>
          </a:p>
          <a:p>
            <a:pPr lvl="2"/>
            <a:r>
              <a:rPr lang="en-GB" smtClean="0"/>
              <a:t>Kolmas liigendustase</a:t>
            </a:r>
          </a:p>
          <a:p>
            <a:pPr lvl="3"/>
            <a:r>
              <a:rPr lang="en-GB" smtClean="0"/>
              <a:t>Neljas liigendustase</a:t>
            </a:r>
          </a:p>
          <a:p>
            <a:pPr lvl="4"/>
            <a:r>
              <a:rPr lang="en-GB" smtClean="0"/>
              <a:t>Viies liigendustase</a:t>
            </a:r>
          </a:p>
          <a:p>
            <a:pPr lvl="4"/>
            <a:r>
              <a:rPr lang="en-GB" smtClean="0"/>
              <a:t>Kuues liigendustase</a:t>
            </a:r>
          </a:p>
          <a:p>
            <a:pPr lvl="4"/>
            <a:r>
              <a:rPr lang="en-GB" smtClean="0"/>
              <a:t>Seitsmes liigendustase</a:t>
            </a:r>
          </a:p>
          <a:p>
            <a:pPr lvl="4"/>
            <a:r>
              <a:rPr lang="en-GB" smtClean="0"/>
              <a:t>Kaheksas liigendustase</a:t>
            </a:r>
          </a:p>
          <a:p>
            <a:pPr lvl="4"/>
            <a:r>
              <a:rPr lang="en-GB" smtClean="0"/>
              <a:t>Üheksas liigendustase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145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07988"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1575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4313" algn="l"/>
                <a:tab pos="5703888" algn="l"/>
                <a:tab pos="6111875" algn="l"/>
                <a:tab pos="6518275" algn="l"/>
                <a:tab pos="6924675" algn="l"/>
                <a:tab pos="7334250" algn="l"/>
                <a:tab pos="7742238" algn="l"/>
                <a:tab pos="814705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7375" y="6246813"/>
            <a:ext cx="28844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407988"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1575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4313" algn="l"/>
                <a:tab pos="5703888" algn="l"/>
                <a:tab pos="6111875" algn="l"/>
                <a:tab pos="6518275" algn="l"/>
                <a:tab pos="6924675" algn="l"/>
                <a:tab pos="7334250" algn="l"/>
                <a:tab pos="7742238" algn="l"/>
                <a:tab pos="814705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3"/>
            <a:ext cx="21145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07988" hangingPunct="0">
              <a:lnSpc>
                <a:spcPct val="95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1575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4313" algn="l"/>
                <a:tab pos="5703888" algn="l"/>
                <a:tab pos="6111875" algn="l"/>
                <a:tab pos="6518275" algn="l"/>
                <a:tab pos="6924675" algn="l"/>
                <a:tab pos="7334250" algn="l"/>
                <a:tab pos="7742238" algn="l"/>
                <a:tab pos="8147050" algn="l"/>
              </a:tabLst>
              <a:defRPr sz="1300" smtClean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D34DE86-C3A6-42FE-BB8C-0F9B013DAD57}" type="slidenum">
              <a:rPr lang="en-GB">
                <a:ea typeface="MS PGothic" pitchFamily="34" charset="-128"/>
              </a:rPr>
              <a:pPr>
                <a:defRPr/>
              </a:pPr>
              <a:t>‹#›</a:t>
            </a:fld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256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+mj-lt"/>
          <a:ea typeface="MS PGothic" pitchFamily="34" charset="-128"/>
          <a:cs typeface="MS PGothic" charset="0"/>
        </a:defRPr>
      </a:lvl1pPr>
      <a:lvl2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  <a:ea typeface="MS PGothic" pitchFamily="34" charset="-128"/>
          <a:cs typeface="MS PGothic" charset="0"/>
        </a:defRPr>
      </a:lvl2pPr>
      <a:lvl3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  <a:ea typeface="MS PGothic" pitchFamily="34" charset="-128"/>
          <a:cs typeface="MS PGothic" charset="0"/>
        </a:defRPr>
      </a:lvl3pPr>
      <a:lvl4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  <a:ea typeface="MS PGothic" pitchFamily="34" charset="-128"/>
          <a:cs typeface="MS PGothic" charset="0"/>
        </a:defRPr>
      </a:lvl4pPr>
      <a:lvl5pPr algn="ctr" defTabSz="40798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6pPr>
      <a:lvl7pPr marL="9144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7pPr>
      <a:lvl8pPr marL="13716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8pPr>
      <a:lvl9pPr marL="1828800" algn="ctr" defTabSz="407988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000">
          <a:solidFill>
            <a:srgbClr val="000000"/>
          </a:solidFill>
          <a:latin typeface="Arial" charset="0"/>
        </a:defRPr>
      </a:lvl9pPr>
    </p:titleStyle>
    <p:bodyStyle>
      <a:lvl1pPr marL="379413" indent="-284163" algn="l" defTabSz="407988" rtl="0" eaLnBrk="0" fontAlgn="base" hangingPunct="0">
        <a:lnSpc>
          <a:spcPct val="93000"/>
        </a:lnSpc>
        <a:spcBef>
          <a:spcPct val="0"/>
        </a:spcBef>
        <a:spcAft>
          <a:spcPts val="1288"/>
        </a:spcAft>
        <a:buClr>
          <a:srgbClr val="000000"/>
        </a:buClr>
        <a:buSzPct val="45000"/>
        <a:buFont typeface="Wingdings" pitchFamily="2" charset="2"/>
        <a:buChar char=""/>
        <a:defRPr sz="2900">
          <a:solidFill>
            <a:srgbClr val="000000"/>
          </a:solidFill>
          <a:latin typeface="+mn-lt"/>
          <a:ea typeface="MS PGothic" pitchFamily="34" charset="-128"/>
          <a:cs typeface="MS PGothic" charset="0"/>
        </a:defRPr>
      </a:lvl1pPr>
      <a:lvl2pPr marL="769938" indent="-255588" algn="l" defTabSz="407988" rtl="0" eaLnBrk="0" fontAlgn="base" hangingPunct="0">
        <a:lnSpc>
          <a:spcPct val="93000"/>
        </a:lnSpc>
        <a:spcBef>
          <a:spcPct val="0"/>
        </a:spcBef>
        <a:spcAft>
          <a:spcPts val="1038"/>
        </a:spcAft>
        <a:buClr>
          <a:srgbClr val="000000"/>
        </a:buClr>
        <a:buSzPct val="75000"/>
        <a:buFont typeface="Symbol" pitchFamily="18" charset="2"/>
        <a:buChar char=""/>
        <a:defRPr sz="2500">
          <a:solidFill>
            <a:srgbClr val="000000"/>
          </a:solidFill>
          <a:latin typeface="+mn-lt"/>
          <a:ea typeface="MS PGothic" pitchFamily="34" charset="-128"/>
          <a:cs typeface="MS PGothic" charset="0"/>
        </a:defRPr>
      </a:lvl2pPr>
      <a:lvl3pPr marL="1162050" indent="-193675" algn="l" defTabSz="407988" rtl="0" eaLnBrk="0" fontAlgn="base" hangingPunct="0">
        <a:lnSpc>
          <a:spcPct val="93000"/>
        </a:lnSpc>
        <a:spcBef>
          <a:spcPct val="0"/>
        </a:spcBef>
        <a:spcAft>
          <a:spcPts val="775"/>
        </a:spcAft>
        <a:buClr>
          <a:srgbClr val="000000"/>
        </a:buClr>
        <a:buSzPct val="45000"/>
        <a:buFont typeface="Wingdings" pitchFamily="2" charset="2"/>
        <a:buChar char=""/>
        <a:defRPr sz="2200">
          <a:solidFill>
            <a:srgbClr val="000000"/>
          </a:solidFill>
          <a:latin typeface="+mn-lt"/>
          <a:ea typeface="MS PGothic" pitchFamily="34" charset="-128"/>
          <a:cs typeface="MS PGothic" charset="0"/>
        </a:defRPr>
      </a:lvl3pPr>
      <a:lvl4pPr marL="1554163" indent="-182563" algn="l" defTabSz="407988" rtl="0" eaLnBrk="0" fontAlgn="base" hangingPunct="0">
        <a:lnSpc>
          <a:spcPct val="93000"/>
        </a:lnSpc>
        <a:spcBef>
          <a:spcPct val="0"/>
        </a:spcBef>
        <a:spcAft>
          <a:spcPts val="525"/>
        </a:spcAft>
        <a:buClr>
          <a:srgbClr val="000000"/>
        </a:buClr>
        <a:buSzPct val="75000"/>
        <a:buFont typeface="Symbol" pitchFamily="18" charset="2"/>
        <a:buChar char=""/>
        <a:defRPr>
          <a:solidFill>
            <a:srgbClr val="000000"/>
          </a:solidFill>
          <a:latin typeface="+mn-lt"/>
          <a:ea typeface="MS PGothic" pitchFamily="34" charset="-128"/>
          <a:cs typeface="MS PGothic" charset="0"/>
        </a:defRPr>
      </a:lvl4pPr>
      <a:lvl5pPr marL="1944688" indent="-185738" algn="l" defTabSz="407988" rtl="0" eaLnBrk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  <a:ea typeface="MS PGothic" pitchFamily="34" charset="-128"/>
          <a:cs typeface="MS PGothic" charset="0"/>
        </a:defRPr>
      </a:lvl5pPr>
      <a:lvl6pPr marL="24018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6pPr>
      <a:lvl7pPr marL="28590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7pPr>
      <a:lvl8pPr marL="33162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8pPr>
      <a:lvl9pPr marL="3773488" indent="-185738" algn="l" defTabSz="40798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Wingdings" pitchFamily="2" charset="2"/>
        <a:buChar char=""/>
        <a:defRPr>
          <a:solidFill>
            <a:srgbClr val="000000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ressaare.ee/uus/?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i_slaid1.sldx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52736"/>
            <a:ext cx="7772400" cy="4067968"/>
          </a:xfrm>
        </p:spPr>
        <p:txBody>
          <a:bodyPr/>
          <a:lstStyle/>
          <a:p>
            <a:pPr defTabSz="912813" eaLnBrk="1" hangingPunct="1"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1575" algn="l"/>
                <a:tab pos="2851150" algn="l"/>
                <a:tab pos="3255963" algn="l"/>
                <a:tab pos="3663950" algn="l"/>
                <a:tab pos="4073525" algn="l"/>
                <a:tab pos="4481513" algn="l"/>
                <a:tab pos="4889500" algn="l"/>
                <a:tab pos="5292725" algn="l"/>
                <a:tab pos="5697538" algn="l"/>
                <a:tab pos="6108700" algn="l"/>
                <a:tab pos="6518275" algn="l"/>
                <a:tab pos="6923088" algn="l"/>
                <a:tab pos="7334250" algn="l"/>
                <a:tab pos="7742238" algn="l"/>
                <a:tab pos="8143875" algn="l"/>
              </a:tabLst>
              <a:defRPr/>
            </a:pPr>
            <a:r>
              <a:rPr lang="et-EE" dirty="0" smtClean="0"/>
              <a:t/>
            </a:r>
            <a:br>
              <a:rPr lang="et-EE" dirty="0" smtClean="0"/>
            </a:br>
            <a:r>
              <a:rPr lang="et" sz="3600" b="1" dirty="0" smtClean="0">
                <a:solidFill>
                  <a:srgbClr val="000066"/>
                </a:solidFill>
                <a:latin typeface="Arial Rounded MT Bold" pitchFamily="34" charset="0"/>
              </a:rPr>
              <a:t>MULGI VALLA ARENGUKAVA KOOSTAMINE</a:t>
            </a:r>
            <a:br>
              <a:rPr lang="et" sz="3600" b="1" dirty="0" smtClean="0">
                <a:solidFill>
                  <a:srgbClr val="000066"/>
                </a:solidFill>
                <a:latin typeface="Arial Rounded MT Bold" pitchFamily="34" charset="0"/>
              </a:rPr>
            </a:br>
            <a:r>
              <a:rPr lang="en-US" sz="3600" b="1" dirty="0" smtClean="0">
                <a:solidFill>
                  <a:srgbClr val="000066"/>
                </a:solidFill>
                <a:latin typeface="Arial Rounded MT Bold" pitchFamily="34" charset="0"/>
              </a:rPr>
              <a:t>I</a:t>
            </a:r>
            <a:r>
              <a:rPr lang="et" sz="3600" b="1" dirty="0" smtClean="0">
                <a:solidFill>
                  <a:srgbClr val="000066"/>
                </a:solidFill>
                <a:latin typeface="Arial Rounded MT Bold" pitchFamily="34" charset="0"/>
              </a:rPr>
              <a:t>I SEMINAR</a:t>
            </a:r>
            <a:r>
              <a:rPr lang="en-US" sz="3600" b="1" dirty="0" smtClean="0">
                <a:solidFill>
                  <a:srgbClr val="000066"/>
                </a:solidFill>
                <a:latin typeface="Arial Rounded MT Bold" pitchFamily="34" charset="0"/>
              </a:rPr>
              <a:t/>
            </a:r>
            <a:br>
              <a:rPr lang="en-US" sz="3600" b="1" dirty="0" smtClean="0">
                <a:solidFill>
                  <a:srgbClr val="000066"/>
                </a:solidFill>
                <a:latin typeface="Arial Rounded MT Bold" pitchFamily="34" charset="0"/>
              </a:rPr>
            </a:br>
            <a:r>
              <a:rPr lang="et" sz="3600" b="1" dirty="0" smtClean="0">
                <a:solidFill>
                  <a:srgbClr val="000066"/>
                </a:solidFill>
                <a:latin typeface="Arial Rounded MT Bold" pitchFamily="34" charset="0"/>
              </a:rPr>
              <a:t/>
            </a:r>
            <a:br>
              <a:rPr lang="et" sz="3600" b="1" dirty="0" smtClean="0">
                <a:solidFill>
                  <a:srgbClr val="000066"/>
                </a:solidFill>
                <a:latin typeface="Arial Rounded MT Bold" pitchFamily="34" charset="0"/>
              </a:rPr>
            </a:br>
            <a:r>
              <a:rPr lang="et" sz="3200" b="1" dirty="0" smtClean="0">
                <a:solidFill>
                  <a:srgbClr val="000066"/>
                </a:solidFill>
                <a:latin typeface="Arial Rounded MT Bold" pitchFamily="34" charset="0"/>
              </a:rPr>
              <a:t>Rivo Noorkõiv</a:t>
            </a:r>
            <a:r>
              <a:rPr lang="et" sz="2200" b="1" dirty="0" smtClean="0">
                <a:solidFill>
                  <a:srgbClr val="000066"/>
                </a:solidFill>
                <a:latin typeface="Arial Rounded MT Bold" pitchFamily="34" charset="0"/>
              </a:rPr>
              <a:t/>
            </a:r>
            <a:br>
              <a:rPr lang="et" sz="2200" b="1" dirty="0" smtClean="0">
                <a:solidFill>
                  <a:srgbClr val="000066"/>
                </a:solidFill>
                <a:latin typeface="Arial Rounded MT Bold" pitchFamily="34" charset="0"/>
              </a:rPr>
            </a:br>
            <a:r>
              <a:rPr lang="et" sz="2200" b="1" dirty="0" smtClean="0">
                <a:solidFill>
                  <a:srgbClr val="000066"/>
                </a:solidFill>
                <a:latin typeface="Arial Rounded MT Bold" pitchFamily="34" charset="0"/>
              </a:rPr>
              <a:t/>
            </a:r>
            <a:br>
              <a:rPr lang="et" sz="2200" b="1" dirty="0" smtClean="0">
                <a:solidFill>
                  <a:srgbClr val="000066"/>
                </a:solidFill>
                <a:latin typeface="Arial Rounded MT Bold" pitchFamily="34" charset="0"/>
              </a:rPr>
            </a:br>
            <a:r>
              <a:rPr lang="et" sz="2200" b="1" dirty="0" smtClean="0">
                <a:solidFill>
                  <a:srgbClr val="000066"/>
                </a:solidFill>
                <a:latin typeface="Arial Rounded MT Bold" pitchFamily="34" charset="0"/>
              </a:rPr>
              <a:t>www.geomedia.ee</a:t>
            </a:r>
            <a:br>
              <a:rPr lang="et" sz="2200" b="1" dirty="0" smtClean="0">
                <a:solidFill>
                  <a:srgbClr val="000066"/>
                </a:solidFill>
                <a:latin typeface="Arial Rounded MT Bold" pitchFamily="34" charset="0"/>
              </a:rPr>
            </a:br>
            <a:r>
              <a:rPr lang="et" sz="2000" b="1" dirty="0" smtClean="0">
                <a:solidFill>
                  <a:srgbClr val="000066"/>
                </a:solidFill>
                <a:latin typeface="Arial Rounded MT Bold" pitchFamily="34" charset="0"/>
              </a:rPr>
              <a:t/>
            </a:r>
            <a:br>
              <a:rPr lang="et" sz="2000" b="1" dirty="0" smtClean="0">
                <a:solidFill>
                  <a:srgbClr val="000066"/>
                </a:solidFill>
                <a:latin typeface="Arial Rounded MT Bold" pitchFamily="34" charset="0"/>
              </a:rPr>
            </a:br>
            <a:r>
              <a:rPr lang="et" sz="2000" b="1" dirty="0" smtClean="0">
                <a:solidFill>
                  <a:srgbClr val="000066"/>
                </a:solidFill>
                <a:latin typeface="Arial Rounded MT Bold" pitchFamily="34" charset="0"/>
              </a:rPr>
              <a:t>Abja-Paluoja  5. juuni</a:t>
            </a:r>
            <a:r>
              <a:rPr lang="et" sz="2000" b="1" dirty="0" smtClean="0">
                <a:solidFill>
                  <a:srgbClr val="000066"/>
                </a:solidFill>
              </a:rPr>
              <a:t> 2023</a:t>
            </a:r>
            <a:r>
              <a:rPr lang="et" sz="2000" dirty="0" smtClean="0">
                <a:solidFill>
                  <a:srgbClr val="000066"/>
                </a:solidFill>
              </a:rPr>
              <a:t/>
            </a:r>
            <a:br>
              <a:rPr lang="et" sz="2000" dirty="0" smtClean="0">
                <a:solidFill>
                  <a:srgbClr val="000066"/>
                </a:solidFill>
              </a:rPr>
            </a:br>
            <a:endParaRPr lang="et" sz="2000" b="1" dirty="0" smtClean="0">
              <a:solidFill>
                <a:srgbClr val="000066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6068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51520" y="273050"/>
            <a:ext cx="8419405" cy="1131888"/>
          </a:xfrm>
        </p:spPr>
        <p:txBody>
          <a:bodyPr/>
          <a:lstStyle/>
          <a:p>
            <a:r>
              <a:rPr lang="et" sz="3200" b="1" dirty="0" smtClean="0">
                <a:solidFill>
                  <a:srgbClr val="000066"/>
                </a:solidFill>
              </a:rPr>
              <a:t>Tööülesanne </a:t>
            </a:r>
            <a:r>
              <a:rPr lang="en-US" sz="3200" b="1" dirty="0" smtClean="0">
                <a:solidFill>
                  <a:srgbClr val="000066"/>
                </a:solidFill>
              </a:rPr>
              <a:t>2</a:t>
            </a:r>
            <a:r>
              <a:rPr lang="et" sz="3200" b="1" dirty="0" smtClean="0">
                <a:solidFill>
                  <a:srgbClr val="000066"/>
                </a:solidFill>
              </a:rPr>
              <a:t>. Investeeringud 2024-2027</a:t>
            </a:r>
            <a:r>
              <a:rPr lang="et" dirty="0" smtClean="0">
                <a:solidFill>
                  <a:srgbClr val="000066"/>
                </a:solidFill>
              </a:rPr>
              <a:t/>
            </a:r>
            <a:br>
              <a:rPr lang="et" dirty="0" smtClean="0">
                <a:solidFill>
                  <a:srgbClr val="000066"/>
                </a:solidFill>
              </a:rPr>
            </a:br>
            <a:endParaRPr lang="et" b="1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908720"/>
            <a:ext cx="8352928" cy="5423945"/>
          </a:xfrm>
        </p:spPr>
        <p:txBody>
          <a:bodyPr/>
          <a:lstStyle/>
          <a:p>
            <a:pPr>
              <a:buNone/>
            </a:pPr>
            <a:r>
              <a:rPr lang="et" sz="2200" dirty="0" smtClean="0">
                <a:solidFill>
                  <a:srgbClr val="000066"/>
                </a:solidFill>
              </a:rPr>
              <a:t>Kehtivas eelarvestrateegias: </a:t>
            </a:r>
          </a:p>
          <a:p>
            <a:r>
              <a:rPr lang="en-US" sz="2200" dirty="0" smtClean="0">
                <a:solidFill>
                  <a:srgbClr val="000066"/>
                </a:solidFill>
              </a:rPr>
              <a:t>I</a:t>
            </a:r>
            <a:r>
              <a:rPr lang="et" sz="2200" dirty="0" smtClean="0">
                <a:solidFill>
                  <a:srgbClr val="000066"/>
                </a:solidFill>
              </a:rPr>
              <a:t>nvesteeringud teedesse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Investeeringud jäätmekäitlusse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Abja kultuurimaja renoveerimine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Mulgi Hoolekandekeskuse Polli</a:t>
            </a:r>
            <a:br>
              <a:rPr lang="et" sz="2200" dirty="0" smtClean="0">
                <a:solidFill>
                  <a:srgbClr val="000066"/>
                </a:solidFill>
              </a:rPr>
            </a:br>
            <a:r>
              <a:rPr lang="et" sz="2200" dirty="0" smtClean="0">
                <a:solidFill>
                  <a:srgbClr val="000066"/>
                </a:solidFill>
              </a:rPr>
              <a:t>tegevuskoha renoveerimine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Mõisaküla vee- ja kanalisatsioonitrassid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Abja-Paluoja vee- ja kanalisatsioonitrassid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Karksi-Nuia kultuurikeskuse katus 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Abja-Paluoja Mulgi lava (kõlakoda) 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Abja Gümnaasiumi vana osa projekt ja uue osa ventilatsioon </a:t>
            </a:r>
          </a:p>
          <a:p>
            <a:r>
              <a:rPr lang="et" sz="2200" dirty="0" smtClean="0">
                <a:solidFill>
                  <a:srgbClr val="000066"/>
                </a:solidFill>
              </a:rPr>
              <a:t>Abja õpilaskodu katus </a:t>
            </a:r>
            <a:endParaRPr lang="et" sz="22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3725" cy="707678"/>
          </a:xfrm>
        </p:spPr>
        <p:txBody>
          <a:bodyPr/>
          <a:lstStyle/>
          <a:p>
            <a:r>
              <a:rPr lang="et" dirty="0" smtClean="0">
                <a:solidFill>
                  <a:srgbClr val="000066"/>
                </a:solidFill>
              </a:rPr>
              <a:t>Teemarühmades jäid sõelale</a:t>
            </a:r>
            <a:endParaRPr lang="et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052735"/>
            <a:ext cx="8507288" cy="5063903"/>
          </a:xfrm>
        </p:spPr>
        <p:txBody>
          <a:bodyPr/>
          <a:lstStyle/>
          <a:p>
            <a:r>
              <a:rPr lang="et" sz="2000" dirty="0" smtClean="0">
                <a:solidFill>
                  <a:srgbClr val="000066"/>
                </a:solidFill>
              </a:rPr>
              <a:t>Side kvaliteedi parandamine, kiire interneti kättesaadavuse tagamine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Ühisveevärgi arendamine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Jäätmekäitluse ja ringmajanduse arendamine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Hoonete energiasäästu toetamine. Alternatiivenergia (päike, tuul, biogaas) koostootmise soodustamine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Vallamaja hoonete kasutamise otstarbekuse selgitamine 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Mõisakülla uue lasteaia-kooli rajamine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Sotsiaalmaja ehitamine Abja-Paluojale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Polli Hooldekodu rekonstrueerimine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Terviseradade ja -väljakute haldamine, puhkealade arendamine (sh ujumiskohad jms, taristu)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Noortele peredele maa hoonestusõiguse müümine</a:t>
            </a:r>
          </a:p>
          <a:p>
            <a:r>
              <a:rPr lang="et" sz="2000" dirty="0" smtClean="0">
                <a:solidFill>
                  <a:srgbClr val="000066"/>
                </a:solidFill>
              </a:rPr>
              <a:t>Kaugtöökohtade tarvis ruumid (Karksi-Nuia, Abja-Paluojas, mujal?</a:t>
            </a:r>
          </a:p>
          <a:p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" b="1" smtClean="0">
                <a:solidFill>
                  <a:srgbClr val="000066"/>
                </a:solidFill>
              </a:rPr>
              <a:t>Tööülesanne</a:t>
            </a:r>
            <a:r>
              <a:rPr lang="en-US" b="1" smtClean="0">
                <a:solidFill>
                  <a:srgbClr val="000066"/>
                </a:solidFill>
              </a:rPr>
              <a:t> </a:t>
            </a:r>
            <a:r>
              <a:rPr lang="en-US" b="1" smtClean="0">
                <a:solidFill>
                  <a:srgbClr val="000066"/>
                </a:solidFill>
              </a:rPr>
              <a:t>3</a:t>
            </a:r>
            <a:r>
              <a:rPr lang="et" b="1" smtClean="0">
                <a:solidFill>
                  <a:srgbClr val="000066"/>
                </a:solidFill>
              </a:rPr>
              <a:t>. </a:t>
            </a:r>
            <a:r>
              <a:rPr lang="et" b="1" smtClean="0">
                <a:solidFill>
                  <a:srgbClr val="000066"/>
                </a:solidFill>
              </a:rPr>
              <a:t>Prioriteedid</a:t>
            </a:r>
            <a:endParaRPr lang="et" b="1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5135913"/>
          </a:xfrm>
        </p:spPr>
        <p:txBody>
          <a:bodyPr/>
          <a:lstStyle/>
          <a:p>
            <a:r>
              <a:rPr lang="et" sz="2800" dirty="0" smtClean="0">
                <a:solidFill>
                  <a:srgbClr val="000066"/>
                </a:solidFill>
              </a:rPr>
              <a:t>Mulgi valla juhtimiskorralduse kesksed teemad –juhtimisauditi läbiviiminee</a:t>
            </a:r>
          </a:p>
          <a:p>
            <a:r>
              <a:rPr lang="et" sz="2800" dirty="0" smtClean="0">
                <a:solidFill>
                  <a:srgbClr val="000066"/>
                </a:solidFill>
              </a:rPr>
              <a:t>Vallavara seisundi ja kasutamise otstarbekuse analüüs. Asutuste võrgu optimeerimine- gümnaasiumid, raamatukogud, noortekeskused</a:t>
            </a:r>
          </a:p>
          <a:p>
            <a:pPr lvl="0"/>
            <a:r>
              <a:rPr lang="et" sz="2800" dirty="0" smtClean="0">
                <a:solidFill>
                  <a:srgbClr val="000066"/>
                </a:solidFill>
              </a:rPr>
              <a:t>Küladele kogukonnakeskuste üleandmine ja nende arendamine, kogukonnateenuste osutamine</a:t>
            </a:r>
          </a:p>
          <a:p>
            <a:pPr lvl="0"/>
            <a:r>
              <a:rPr lang="et" sz="2800" dirty="0" smtClean="0">
                <a:solidFill>
                  <a:srgbClr val="000066"/>
                </a:solidFill>
              </a:rPr>
              <a:t>Ühisveevärgi arendamine</a:t>
            </a:r>
          </a:p>
          <a:p>
            <a:pPr lvl="0"/>
            <a:r>
              <a:rPr lang="et" sz="2800" dirty="0" smtClean="0">
                <a:solidFill>
                  <a:srgbClr val="000066"/>
                </a:solidFill>
              </a:rPr>
              <a:t>Jäätmemajanduse ja ringmajanduse arendamine</a:t>
            </a:r>
          </a:p>
          <a:p>
            <a:pPr lvl="0"/>
            <a:r>
              <a:rPr lang="et" sz="2800" dirty="0" smtClean="0">
                <a:solidFill>
                  <a:srgbClr val="000066"/>
                </a:solidFill>
              </a:rPr>
              <a:t>Teede sõidetavuse kvaliteedi tagamine</a:t>
            </a:r>
          </a:p>
          <a:p>
            <a:pPr lvl="0"/>
            <a:r>
              <a:rPr lang="et" sz="2800" dirty="0" smtClean="0">
                <a:solidFill>
                  <a:srgbClr val="000066"/>
                </a:solidFill>
              </a:rPr>
              <a:t>  </a:t>
            </a:r>
          </a:p>
          <a:p>
            <a:endParaRPr lang="e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" b="1" dirty="0" smtClean="0">
                <a:solidFill>
                  <a:srgbClr val="000066"/>
                </a:solidFill>
              </a:rPr>
              <a:t>Kuidas edasi?</a:t>
            </a:r>
            <a:endParaRPr lang="et" b="1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556792"/>
            <a:ext cx="8213725" cy="4559846"/>
          </a:xfrm>
        </p:spPr>
        <p:txBody>
          <a:bodyPr/>
          <a:lstStyle/>
          <a:p>
            <a:r>
              <a:rPr lang="et" dirty="0" smtClean="0">
                <a:solidFill>
                  <a:srgbClr val="000066"/>
                </a:solidFill>
              </a:rPr>
              <a:t>Arengukava tervikteksti kokkupanemine. Juuni</a:t>
            </a:r>
          </a:p>
          <a:p>
            <a:r>
              <a:rPr lang="et" dirty="0" smtClean="0">
                <a:solidFill>
                  <a:srgbClr val="000066"/>
                </a:solidFill>
              </a:rPr>
              <a:t>Teemarühmadest arengukava terviktekstile sisendid. Juhtrühma + teemarühmade juhtid</a:t>
            </a:r>
            <a:r>
              <a:rPr lang="en-US" dirty="0" smtClean="0">
                <a:solidFill>
                  <a:srgbClr val="000066"/>
                </a:solidFill>
              </a:rPr>
              <a:t>e</a:t>
            </a:r>
            <a:r>
              <a:rPr lang="et" dirty="0" smtClean="0">
                <a:solidFill>
                  <a:srgbClr val="000066"/>
                </a:solidFill>
              </a:rPr>
              <a:t> arutelu. Juuli 5.07.23 kell 13.00 vallamajas.</a:t>
            </a:r>
          </a:p>
          <a:p>
            <a:r>
              <a:rPr lang="et" dirty="0" smtClean="0">
                <a:solidFill>
                  <a:srgbClr val="000066"/>
                </a:solidFill>
              </a:rPr>
              <a:t>Arengukava tervikteksti arutelu vallavalitsuses. August </a:t>
            </a:r>
          </a:p>
          <a:p>
            <a:r>
              <a:rPr lang="et" dirty="0" smtClean="0">
                <a:solidFill>
                  <a:srgbClr val="000066"/>
                </a:solidFill>
              </a:rPr>
              <a:t>Terviktekst volikogusse ja arengukava avalikustamise protsessi algatamine.  </a:t>
            </a:r>
            <a:endParaRPr lang="et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49" name="Picture 2" descr="Geomedia slaidide taust [avaleht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0338"/>
            <a:ext cx="9144000" cy="701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0" name="Rectangle 3"/>
          <p:cNvSpPr>
            <a:spLocks noChangeArrowheads="1"/>
          </p:cNvSpPr>
          <p:nvPr/>
        </p:nvSpPr>
        <p:spPr bwMode="auto">
          <a:xfrm>
            <a:off x="0" y="1887538"/>
            <a:ext cx="9144000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0" tIns="45702" rIns="91400" bIns="45702" anchor="ctr"/>
          <a:lstStyle/>
          <a:p>
            <a:pPr algn="ctr"/>
            <a:endParaRPr lang="et-EE" altLang="sv-SE" sz="4400" b="1">
              <a:solidFill>
                <a:srgbClr val="1F2F71"/>
              </a:solidFill>
              <a:latin typeface="Times New Roman" pitchFamily="18" charset="0"/>
            </a:endParaRPr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179388" y="2205038"/>
            <a:ext cx="896461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0" tIns="45702" rIns="91400" bIns="45702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t-EE" altLang="sv-SE" sz="4000" b="1">
                <a:solidFill>
                  <a:srgbClr val="1F2F71"/>
                </a:solidFill>
                <a:latin typeface="Arial Rounded MT Bold" pitchFamily="34" charset="0"/>
              </a:rPr>
              <a:t>Täna</a:t>
            </a:r>
            <a:r>
              <a:rPr lang="et-EE" altLang="sv-SE" sz="4000" b="1">
                <a:solidFill>
                  <a:srgbClr val="1F2F71"/>
                </a:solidFill>
              </a:rPr>
              <a:t>n</a:t>
            </a:r>
            <a:r>
              <a:rPr lang="et-EE" altLang="sv-SE" sz="4000" b="1">
                <a:solidFill>
                  <a:srgbClr val="1F2F71"/>
                </a:solidFill>
                <a:latin typeface="Arial Rounded MT Bold" pitchFamily="34" charset="0"/>
              </a:rPr>
              <a:t> kaasa mõtl</a:t>
            </a:r>
            <a:r>
              <a:rPr lang="et-EE" altLang="sv-SE" sz="4000" b="1">
                <a:solidFill>
                  <a:srgbClr val="1F2F71"/>
                </a:solidFill>
              </a:rPr>
              <a:t>e</a:t>
            </a:r>
            <a:r>
              <a:rPr lang="et-EE" altLang="sv-SE" sz="4000" b="1">
                <a:solidFill>
                  <a:srgbClr val="1F2F71"/>
                </a:solidFill>
                <a:latin typeface="Arial Rounded MT Bold" pitchFamily="34" charset="0"/>
              </a:rPr>
              <a:t>mast!</a:t>
            </a:r>
            <a:endParaRPr lang="et-EE" altLang="sv-SE" sz="4000" b="1">
              <a:solidFill>
                <a:srgbClr val="1F2F7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t-EE" altLang="sv-SE" sz="2400" b="1">
              <a:solidFill>
                <a:srgbClr val="1F2F7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sv-SE" altLang="sv-SE" sz="2400" b="1">
              <a:solidFill>
                <a:srgbClr val="1F2F71"/>
              </a:solidFill>
            </a:endParaRPr>
          </a:p>
        </p:txBody>
      </p:sp>
      <p:pic>
        <p:nvPicPr>
          <p:cNvPr id="78852" name="Picture 6" descr="Kuresaare.e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46038"/>
            <a:ext cx="20224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915816" y="908720"/>
            <a:ext cx="5405413" cy="1131888"/>
          </a:xfrm>
        </p:spPr>
        <p:txBody>
          <a:bodyPr/>
          <a:lstStyle/>
          <a:p>
            <a:r>
              <a:rPr lang="et" b="1" dirty="0" smtClean="0">
                <a:solidFill>
                  <a:srgbClr val="000066"/>
                </a:solidFill>
              </a:rPr>
              <a:t>Seminari fookus</a:t>
            </a:r>
            <a:endParaRPr lang="et" b="1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-324544" y="3140968"/>
            <a:ext cx="8712968" cy="470386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										  	</a:t>
            </a:r>
            <a:endParaRPr lang="et-EE" sz="2800" dirty="0">
              <a:solidFill>
                <a:srgbClr val="000066"/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55576" y="3068960"/>
            <a:ext cx="777686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66"/>
                </a:solidFill>
              </a:rPr>
              <a:t>  </a:t>
            </a:r>
            <a:r>
              <a:rPr lang="et" sz="3200" dirty="0" smtClean="0">
                <a:solidFill>
                  <a:srgbClr val="000066"/>
                </a:solidFill>
              </a:rPr>
              <a:t>Kesksed strateegilised tegevussuunad    Mulgi valla arendustegevuses. </a:t>
            </a:r>
          </a:p>
          <a:p>
            <a:pPr>
              <a:buFont typeface="Arial" pitchFamily="34" charset="0"/>
              <a:buChar char="•"/>
            </a:pPr>
            <a:r>
              <a:rPr lang="et" sz="3200" dirty="0" smtClean="0">
                <a:solidFill>
                  <a:srgbClr val="000066"/>
                </a:solidFill>
              </a:rPr>
              <a:t> Mulgi valla eesmärgid, ülesanded ja tegevused valdkondade lõikes.</a:t>
            </a:r>
          </a:p>
          <a:p>
            <a:pPr>
              <a:buFont typeface="Arial" pitchFamily="34" charset="0"/>
              <a:buChar char="•"/>
            </a:pPr>
            <a:r>
              <a:rPr lang="et" sz="3200" dirty="0" smtClean="0">
                <a:solidFill>
                  <a:srgbClr val="000066"/>
                </a:solidFill>
              </a:rPr>
              <a:t> Mulgi valla investeeringute prioriteedid.</a:t>
            </a:r>
          </a:p>
          <a:p>
            <a:pPr>
              <a:buFont typeface="Arial" pitchFamily="34" charset="0"/>
              <a:buChar char="•"/>
            </a:pPr>
            <a:r>
              <a:rPr lang="et" sz="3200" dirty="0" smtClean="0">
                <a:solidFill>
                  <a:srgbClr val="000066"/>
                </a:solidFill>
              </a:rPr>
              <a:t> Kohapeal algatatud teemad.</a:t>
            </a:r>
          </a:p>
          <a:p>
            <a:r>
              <a:rPr lang="et" sz="3200" dirty="0" smtClean="0">
                <a:solidFill>
                  <a:srgbClr val="000066"/>
                </a:solidFill>
              </a:rPr>
              <a:t>		</a:t>
            </a:r>
            <a:endParaRPr kumimoji="0" lang="et" sz="32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3065519" cy="31409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31840" y="1988840"/>
            <a:ext cx="51845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t" sz="3200" dirty="0" smtClean="0">
                <a:solidFill>
                  <a:srgbClr val="000066"/>
                </a:solidFill>
              </a:rPr>
              <a:t>Ülevaade arengukava koostamise seisust.</a:t>
            </a:r>
            <a:endParaRPr lang="et" sz="32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89621" y="260647"/>
          <a:ext cx="8774867" cy="6572023"/>
        </p:xfrm>
        <a:graphic>
          <a:graphicData uri="http://schemas.openxmlformats.org/presentationml/2006/ole">
            <p:oleObj spid="_x0000_s41985" name="Slaid" r:id="rId3" imgW="4570544" imgH="3427357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" b="1" dirty="0" smtClean="0">
                <a:solidFill>
                  <a:srgbClr val="000066"/>
                </a:solidFill>
              </a:rPr>
              <a:t>Mulgi vald 2030+</a:t>
            </a:r>
            <a:endParaRPr lang="et" b="1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1604963"/>
            <a:ext cx="8640960" cy="4511675"/>
          </a:xfrm>
        </p:spPr>
        <p:txBody>
          <a:bodyPr/>
          <a:lstStyle/>
          <a:p>
            <a:pPr algn="ctr">
              <a:buNone/>
            </a:pPr>
            <a:r>
              <a:rPr lang="et" sz="3600" dirty="0" smtClean="0">
                <a:solidFill>
                  <a:srgbClr val="000066"/>
                </a:solidFill>
              </a:rPr>
              <a:t>Mulgi vald on areneva elu- ja ettevõtluskeskkonnaga, kasvava elanikkonnaga, peresõbralik, tugevate kogukondadega sidus kohalik omavalitsus, mulgi kultuuri häll ja kodu unistuste elluviimiseks. Ettevõtlik vald looduskaunis keskkonnas ja atraktiivne külastuse sihtkoht</a:t>
            </a:r>
            <a:r>
              <a:rPr lang="et-EE" b="1" dirty="0" smtClean="0">
                <a:solidFill>
                  <a:srgbClr val="000066"/>
                </a:solidFill>
              </a:rPr>
              <a:t>.</a:t>
            </a:r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81200" y="304800"/>
            <a:ext cx="7010400" cy="187743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t-EE" sz="800" dirty="0"/>
          </a:p>
        </p:txBody>
      </p:sp>
      <p:sp>
        <p:nvSpPr>
          <p:cNvPr id="8" name="Ristkülik 7"/>
          <p:cNvSpPr/>
          <p:nvPr/>
        </p:nvSpPr>
        <p:spPr>
          <a:xfrm>
            <a:off x="2133600" y="533400"/>
            <a:ext cx="6686872" cy="1477328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pPr algn="ctr"/>
            <a:r>
              <a:rPr lang="et-EE" b="1" dirty="0" smtClean="0"/>
              <a:t>Mulgi vald on areneva elu- ja ettevõtluskeskkonnaga, kasvava elanikkonnaga, peresõbralik, tugevate kogukondadega sidus kohalik omavalitsus, mulgi kultuuri häll ja kodu unistuste elluviimiseks.  Ettevõtlik vald looduskaunis keskkonnas ja atraktiivne külastuse sihtkoht.</a:t>
            </a:r>
          </a:p>
        </p:txBody>
      </p:sp>
      <p:sp>
        <p:nvSpPr>
          <p:cNvPr id="9" name="Ristkülik 8"/>
          <p:cNvSpPr/>
          <p:nvPr/>
        </p:nvSpPr>
        <p:spPr>
          <a:xfrm>
            <a:off x="152400" y="685800"/>
            <a:ext cx="1676400" cy="1015663"/>
          </a:xfrm>
          <a:prstGeom prst="rect">
            <a:avLst/>
          </a:prstGeom>
          <a:solidFill>
            <a:srgbClr val="99CCFF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/>
              <a:t> </a:t>
            </a:r>
          </a:p>
          <a:p>
            <a:pPr algn="ctr"/>
            <a:r>
              <a:rPr lang="en-US" sz="2000" b="1" dirty="0" smtClean="0"/>
              <a:t>VISIOON</a:t>
            </a:r>
          </a:p>
          <a:p>
            <a:endParaRPr lang="en-US" sz="20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981200" y="2276872"/>
            <a:ext cx="701040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t-EE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438400"/>
            <a:ext cx="1676400" cy="1015663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</a:t>
            </a:r>
          </a:p>
          <a:p>
            <a:pPr algn="ctr"/>
            <a:r>
              <a:rPr lang="en-US" sz="2000" b="1" dirty="0" smtClean="0"/>
              <a:t> FOOKUS</a:t>
            </a:r>
          </a:p>
          <a:p>
            <a:r>
              <a:rPr lang="en-US" sz="2000" b="1" dirty="0" smtClean="0"/>
              <a:t> </a:t>
            </a:r>
            <a:endParaRPr lang="et-EE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2348880"/>
            <a:ext cx="1524000" cy="1200329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b="1" dirty="0" smtClean="0"/>
              <a:t>Atraktiivne elu-</a:t>
            </a:r>
            <a:r>
              <a:rPr lang="en-US" b="1" dirty="0" smtClean="0"/>
              <a:t> </a:t>
            </a:r>
            <a:r>
              <a:rPr lang="et-EE" b="1" dirty="0" smtClean="0"/>
              <a:t> ja ettevõtlus</a:t>
            </a:r>
            <a:r>
              <a:rPr lang="en-US" b="1" dirty="0" smtClean="0"/>
              <a:t>-</a:t>
            </a:r>
            <a:r>
              <a:rPr lang="et-EE" b="1" dirty="0" smtClean="0"/>
              <a:t>keskkond</a:t>
            </a:r>
            <a:endParaRPr lang="et-EE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35896" y="2348880"/>
            <a:ext cx="1418456" cy="1138773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700" b="1" dirty="0" smtClean="0"/>
              <a:t>Asjatund</a:t>
            </a:r>
            <a:r>
              <a:rPr lang="en-US" sz="1700" b="1" dirty="0" smtClean="0"/>
              <a:t>-</a:t>
            </a:r>
            <a:r>
              <a:rPr lang="et-EE" sz="1700" b="1" dirty="0" err="1" smtClean="0"/>
              <a:t>lik</a:t>
            </a:r>
            <a:r>
              <a:rPr lang="en-US" sz="1700" b="1" dirty="0" smtClean="0"/>
              <a:t> </a:t>
            </a:r>
            <a:r>
              <a:rPr lang="et-EE" sz="1700" b="1" dirty="0" smtClean="0"/>
              <a:t>ja avatud valitsemine</a:t>
            </a:r>
            <a:endParaRPr lang="et-EE" sz="17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148064" y="2348880"/>
            <a:ext cx="1371600" cy="1077218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smtClean="0"/>
              <a:t>Kvaliteet</a:t>
            </a:r>
            <a:r>
              <a:rPr lang="en-US" sz="1600" b="1" dirty="0" smtClean="0"/>
              <a:t>-</a:t>
            </a:r>
            <a:r>
              <a:rPr lang="et-EE" sz="1600" b="1" dirty="0" err="1" smtClean="0"/>
              <a:t>sed</a:t>
            </a:r>
            <a:r>
              <a:rPr lang="et-EE" sz="1600" b="1" dirty="0" smtClean="0"/>
              <a:t> ja kätte</a:t>
            </a:r>
            <a:r>
              <a:rPr lang="en-US" sz="1600" b="1" dirty="0" smtClean="0"/>
              <a:t>-</a:t>
            </a:r>
            <a:r>
              <a:rPr lang="et-EE" sz="1600" b="1" dirty="0" smtClean="0"/>
              <a:t>saadavad teenused</a:t>
            </a:r>
            <a:endParaRPr lang="et-EE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588224" y="2348880"/>
            <a:ext cx="1219200" cy="1400383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" sz="1700" b="1" dirty="0" smtClean="0"/>
              <a:t>Elujõuli-sed ja  tublid kogu-konnad</a:t>
            </a:r>
            <a:endParaRPr lang="et" sz="17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3886200"/>
            <a:ext cx="7010400" cy="1477328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t-EE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4114800"/>
            <a:ext cx="1676400" cy="1015663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</a:t>
            </a:r>
          </a:p>
          <a:p>
            <a:pPr algn="ctr"/>
            <a:r>
              <a:rPr lang="en-US" sz="2000" b="1" dirty="0" smtClean="0"/>
              <a:t>MISSIOON</a:t>
            </a:r>
          </a:p>
          <a:p>
            <a:endParaRPr lang="et-EE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981200" y="5486400"/>
            <a:ext cx="70104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t-EE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5562600"/>
            <a:ext cx="1755304" cy="100027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pPr algn="ctr"/>
            <a:r>
              <a:rPr lang="en-US" sz="1900" b="1" dirty="0" smtClean="0"/>
              <a:t>VÄÄRTUSED</a:t>
            </a:r>
          </a:p>
          <a:p>
            <a:endParaRPr lang="et-EE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934200" y="5638800"/>
            <a:ext cx="195828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smtClean="0"/>
              <a:t>Aktiivselt vallaelus ja otsustustes osalevad elanikud</a:t>
            </a:r>
            <a:endParaRPr lang="et-EE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209800" y="40386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 smtClean="0"/>
              <a:t>Tagada elanikele kvaliteetne elukeskkond, pakkuda elu- ja töökohta ning võimalusi vaba aja sisukaks veetmiseks. Väärtustatakse loodust, kogukondade identiteeti ja võimekust võtta kasutusele uuenduslikke lahendusi valla edukaks toimimiseks.</a:t>
            </a:r>
            <a:endParaRPr lang="et-EE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0" y="5638800"/>
            <a:ext cx="1295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smtClean="0"/>
              <a:t>Terved ja õnnelikud elanikud</a:t>
            </a:r>
            <a:endParaRPr lang="et-EE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733800" y="5638800"/>
            <a:ext cx="141426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smtClean="0"/>
              <a:t>Ettevõtlikud ja haritud elanikud</a:t>
            </a:r>
            <a:endParaRPr lang="et-EE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81600" y="5638800"/>
            <a:ext cx="1600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smtClean="0"/>
              <a:t>Hoolivad ja toimetulevad elanikud</a:t>
            </a:r>
            <a:endParaRPr lang="et-EE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884368" y="2348880"/>
            <a:ext cx="1008112" cy="1400383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t" sz="1700" b="1" dirty="0" smtClean="0"/>
              <a:t>Atrak-tiivne külastuse siht-koht</a:t>
            </a:r>
            <a:endParaRPr lang="et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3725" cy="779686"/>
          </a:xfrm>
        </p:spPr>
        <p:txBody>
          <a:bodyPr/>
          <a:lstStyle/>
          <a:p>
            <a:r>
              <a:rPr lang="et" b="1" dirty="0" smtClean="0">
                <a:solidFill>
                  <a:schemeClr val="accent2">
                    <a:lumMod val="75000"/>
                  </a:schemeClr>
                </a:solidFill>
              </a:rPr>
              <a:t>Kriitilised edutegurid </a:t>
            </a:r>
            <a:endParaRPr lang="e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1052737"/>
            <a:ext cx="8640960" cy="5063902"/>
          </a:xfrm>
        </p:spPr>
        <p:txBody>
          <a:bodyPr/>
          <a:lstStyle/>
          <a:p>
            <a:pPr lvl="0"/>
            <a:r>
              <a:rPr lang="et" dirty="0" smtClean="0">
                <a:solidFill>
                  <a:srgbClr val="000066"/>
                </a:solidFill>
              </a:rPr>
              <a:t>Valla arengusuundades ja nende elluviimises laiapõhjaline kokkulepe. Asutuste juhtimine ja võrgustikud.</a:t>
            </a:r>
          </a:p>
          <a:p>
            <a:pPr lvl="0"/>
            <a:r>
              <a:rPr lang="et" dirty="0" smtClean="0">
                <a:solidFill>
                  <a:srgbClr val="000066"/>
                </a:solidFill>
              </a:rPr>
              <a:t>Elanike arvu st</a:t>
            </a:r>
            <a:r>
              <a:rPr lang="et-EE" dirty="0" err="1" smtClean="0">
                <a:solidFill>
                  <a:srgbClr val="000066"/>
                </a:solidFill>
              </a:rPr>
              <a:t>abiliseerimine</a:t>
            </a:r>
            <a:r>
              <a:rPr lang="et-EE" dirty="0" smtClean="0">
                <a:solidFill>
                  <a:srgbClr val="000066"/>
                </a:solidFill>
              </a:rPr>
              <a:t>, väljarände pidurdamine ja tagasirände soosimine ning kasvule pööramine. Programmi koostamine noorte valda elama saamiseks ja elamumajanduse arendamiseks.</a:t>
            </a:r>
            <a:endParaRPr lang="en-US" dirty="0" smtClean="0">
              <a:solidFill>
                <a:srgbClr val="000066"/>
              </a:solidFill>
            </a:endParaRPr>
          </a:p>
          <a:p>
            <a:pPr lvl="0"/>
            <a:r>
              <a:rPr lang="et-EE" dirty="0" smtClean="0">
                <a:solidFill>
                  <a:srgbClr val="000066"/>
                </a:solidFill>
              </a:rPr>
              <a:t>Valla omandis oleva vara ja ressursside kriitiline inventuur ja valla juhtimise korraldamise optimeerimine, vabanevate vahendite suunamine valla arendamisse.</a:t>
            </a:r>
            <a:endParaRPr lang="en-US" dirty="0" smtClean="0">
              <a:solidFill>
                <a:srgbClr val="000066"/>
              </a:solidFill>
            </a:endParaRPr>
          </a:p>
          <a:p>
            <a:endParaRPr lang="et-EE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3725" cy="779686"/>
          </a:xfrm>
        </p:spPr>
        <p:txBody>
          <a:bodyPr/>
          <a:lstStyle/>
          <a:p>
            <a:r>
              <a:rPr lang="et" b="1" dirty="0" smtClean="0">
                <a:solidFill>
                  <a:srgbClr val="000066"/>
                </a:solidFill>
              </a:rPr>
              <a:t>Kriitilised edutegurid </a:t>
            </a:r>
            <a:endParaRPr lang="et" b="1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1052737"/>
            <a:ext cx="8640960" cy="5063902"/>
          </a:xfrm>
        </p:spPr>
        <p:txBody>
          <a:bodyPr/>
          <a:lstStyle/>
          <a:p>
            <a:pPr lvl="0"/>
            <a:r>
              <a:rPr lang="et-EE" dirty="0" smtClean="0">
                <a:solidFill>
                  <a:srgbClr val="000066"/>
                </a:solidFill>
              </a:rPr>
              <a:t>Kvaliteetsete ja kodulähedaste teenuste tagamine, teenustasemete miinimumis kokkuleppimine ja nutikate lahenduste kasutuselevõtt teenuste osutamiseks. </a:t>
            </a:r>
            <a:endParaRPr lang="en-US" dirty="0" smtClean="0">
              <a:solidFill>
                <a:srgbClr val="000066"/>
              </a:solidFill>
            </a:endParaRPr>
          </a:p>
          <a:p>
            <a:pPr lvl="0"/>
            <a:r>
              <a:rPr lang="et-EE" dirty="0" smtClean="0">
                <a:solidFill>
                  <a:srgbClr val="000066"/>
                </a:solidFill>
              </a:rPr>
              <a:t>Ettevõtluskeskkonna arendamine, hea ettevõtluskliima loomine ja uute tasuvate töökohtade loomine.</a:t>
            </a:r>
            <a:endParaRPr lang="en-US" dirty="0" smtClean="0">
              <a:solidFill>
                <a:srgbClr val="000066"/>
              </a:solidFill>
            </a:endParaRPr>
          </a:p>
          <a:p>
            <a:pPr lvl="0"/>
            <a:r>
              <a:rPr lang="et-EE" dirty="0" smtClean="0">
                <a:solidFill>
                  <a:srgbClr val="000066"/>
                </a:solidFill>
              </a:rPr>
              <a:t>Kogukondade aktiivsus, nende kaasamine valla otsustusprotsessidesse ja kohaliku elu korraldamisse.</a:t>
            </a:r>
            <a:endParaRPr lang="en-US" dirty="0" smtClean="0">
              <a:solidFill>
                <a:srgbClr val="000066"/>
              </a:solidFill>
            </a:endParaRPr>
          </a:p>
          <a:p>
            <a:pPr lvl="0"/>
            <a:r>
              <a:rPr lang="et-EE" dirty="0" smtClean="0">
                <a:solidFill>
                  <a:srgbClr val="000066"/>
                </a:solidFill>
              </a:rPr>
              <a:t>Valla ühtse identiteedi </a:t>
            </a:r>
            <a:r>
              <a:rPr lang="et" dirty="0" smtClean="0">
                <a:solidFill>
                  <a:srgbClr val="000066"/>
                </a:solidFill>
              </a:rPr>
              <a:t>kujundamine ja valla aktiivne turundamine. Mulgi kultuur ja külastus.</a:t>
            </a:r>
          </a:p>
          <a:p>
            <a:endParaRPr lang="et-EE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" b="1" dirty="0" smtClean="0">
                <a:solidFill>
                  <a:srgbClr val="000066"/>
                </a:solidFill>
              </a:rPr>
              <a:t>Tööülesanne</a:t>
            </a:r>
            <a:r>
              <a:rPr lang="en-US" b="1" dirty="0" smtClean="0">
                <a:solidFill>
                  <a:srgbClr val="000066"/>
                </a:solidFill>
              </a:rPr>
              <a:t> 1</a:t>
            </a:r>
            <a:endParaRPr lang="et" b="1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1484784"/>
            <a:ext cx="8213725" cy="4511675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</a:t>
            </a:r>
            <a:r>
              <a:rPr lang="et" sz="3200" b="1" dirty="0" smtClean="0">
                <a:solidFill>
                  <a:srgbClr val="000066"/>
                </a:solidFill>
              </a:rPr>
              <a:t>Arutage rühmas läbi Mulgi valla  arendamise eesmärgid, ülesanded j tegevused nende saavutamiseks valdkondade lõikes, mille tulemusena:</a:t>
            </a:r>
          </a:p>
          <a:p>
            <a:r>
              <a:rPr lang="et" dirty="0" smtClean="0">
                <a:solidFill>
                  <a:srgbClr val="000066"/>
                </a:solidFill>
              </a:rPr>
              <a:t>Täiendage ja täpsustage teksti, viige sellesse muutused</a:t>
            </a:r>
          </a:p>
          <a:p>
            <a:r>
              <a:rPr lang="et" dirty="0" smtClean="0">
                <a:solidFill>
                  <a:srgbClr val="000066"/>
                </a:solidFill>
              </a:rPr>
              <a:t>Vajadusel lisage tegevusi, sõnastage need võimalikult selgelt </a:t>
            </a:r>
            <a:endParaRPr lang="et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3725" cy="779686"/>
          </a:xfrm>
        </p:spPr>
        <p:txBody>
          <a:bodyPr/>
          <a:lstStyle/>
          <a:p>
            <a:r>
              <a:rPr lang="et" b="1" dirty="0" smtClean="0">
                <a:solidFill>
                  <a:srgbClr val="000066"/>
                </a:solidFill>
              </a:rPr>
              <a:t>Tööülesanne 1</a:t>
            </a:r>
            <a:endParaRPr lang="et" b="1" dirty="0">
              <a:solidFill>
                <a:srgbClr val="000066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124745"/>
            <a:ext cx="8213725" cy="4991894"/>
          </a:xfrm>
        </p:spPr>
        <p:txBody>
          <a:bodyPr/>
          <a:lstStyle/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1.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t" sz="2400" dirty="0" smtClean="0">
                <a:solidFill>
                  <a:srgbClr val="000066"/>
                </a:solidFill>
              </a:rPr>
              <a:t>Valla juhtimine ja finantsvõimekus</a:t>
            </a:r>
            <a:r>
              <a:rPr lang="en-US" sz="2400" dirty="0" smtClean="0">
                <a:solidFill>
                  <a:srgbClr val="000066"/>
                </a:solidFill>
              </a:rPr>
              <a:t> R1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2. Ruumiline planeerimine ja keskkond</a:t>
            </a:r>
            <a:r>
              <a:rPr lang="en-US" sz="2400" dirty="0" smtClean="0">
                <a:solidFill>
                  <a:srgbClr val="000066"/>
                </a:solidFill>
              </a:rPr>
              <a:t> R2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3. Taristu ja kommunaalmajandus</a:t>
            </a:r>
            <a:r>
              <a:rPr lang="en-US" sz="2400" dirty="0" smtClean="0">
                <a:solidFill>
                  <a:srgbClr val="000066"/>
                </a:solidFill>
              </a:rPr>
              <a:t> R1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4. Ühistransport ja liikuvus</a:t>
            </a:r>
            <a:r>
              <a:rPr lang="en-US" sz="2400" dirty="0" smtClean="0">
                <a:solidFill>
                  <a:srgbClr val="000066"/>
                </a:solidFill>
              </a:rPr>
              <a:t> R2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5. Haridus, huvitegevus ja noorsootöö</a:t>
            </a:r>
            <a:r>
              <a:rPr lang="en-US" sz="2400" dirty="0" smtClean="0">
                <a:solidFill>
                  <a:srgbClr val="000066"/>
                </a:solidFill>
              </a:rPr>
              <a:t> R3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6.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t" sz="2400" dirty="0" smtClean="0">
                <a:solidFill>
                  <a:srgbClr val="000066"/>
                </a:solidFill>
              </a:rPr>
              <a:t>Sotsiaalhoolekanne ja esmatasandi arstiabi</a:t>
            </a:r>
            <a:r>
              <a:rPr lang="en-US" sz="2400" dirty="0" smtClean="0">
                <a:solidFill>
                  <a:srgbClr val="000066"/>
                </a:solidFill>
              </a:rPr>
              <a:t> R4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7.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t" sz="2400" dirty="0" smtClean="0">
                <a:solidFill>
                  <a:srgbClr val="000066"/>
                </a:solidFill>
              </a:rPr>
              <a:t>Kultuur, sport ja vaba aeg</a:t>
            </a:r>
            <a:r>
              <a:rPr lang="en-US" sz="2400" dirty="0" smtClean="0">
                <a:solidFill>
                  <a:srgbClr val="000066"/>
                </a:solidFill>
              </a:rPr>
              <a:t> R3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8.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  <a:r>
              <a:rPr lang="et" sz="2400" dirty="0" smtClean="0">
                <a:solidFill>
                  <a:srgbClr val="000066"/>
                </a:solidFill>
              </a:rPr>
              <a:t>Rahvatervis ja turvalisus</a:t>
            </a:r>
            <a:r>
              <a:rPr lang="en-US" sz="2400" dirty="0" smtClean="0">
                <a:solidFill>
                  <a:srgbClr val="000066"/>
                </a:solidFill>
              </a:rPr>
              <a:t> R4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t" sz="2400" dirty="0" smtClean="0">
                <a:solidFill>
                  <a:srgbClr val="000066"/>
                </a:solidFill>
              </a:rPr>
              <a:t>9. Ettevõtlus ja töökohad</a:t>
            </a:r>
            <a:r>
              <a:rPr lang="en-US" sz="2400" dirty="0" smtClean="0">
                <a:solidFill>
                  <a:srgbClr val="000066"/>
                </a:solidFill>
              </a:rPr>
              <a:t> R2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10. </a:t>
            </a:r>
            <a:r>
              <a:rPr lang="et" sz="2400" dirty="0" smtClean="0">
                <a:solidFill>
                  <a:srgbClr val="000066"/>
                </a:solidFill>
              </a:rPr>
              <a:t>Külaliikumine ja kodanikuühiskond</a:t>
            </a:r>
            <a:r>
              <a:rPr lang="en-US" sz="2400" dirty="0" smtClean="0">
                <a:solidFill>
                  <a:srgbClr val="000066"/>
                </a:solidFill>
              </a:rPr>
              <a:t> R1</a:t>
            </a:r>
            <a:endParaRPr lang="et" sz="24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52704</TotalTime>
  <Words>609</Words>
  <Application>Microsoft Office PowerPoint</Application>
  <PresentationFormat>Ekraaniseanss (4:3)</PresentationFormat>
  <Paragraphs>107</Paragraphs>
  <Slides>14</Slides>
  <Notes>1</Notes>
  <HiddenSlides>0</HiddenSlides>
  <MMClips>0</MMClips>
  <ScaleCrop>false</ScaleCrop>
  <HeadingPairs>
    <vt:vector size="6" baseType="variant">
      <vt:variant>
        <vt:lpstr>Kujundus</vt:lpstr>
      </vt:variant>
      <vt:variant>
        <vt:i4>2</vt:i4>
      </vt:variant>
      <vt:variant>
        <vt:lpstr>Manustatud OLE-serverid</vt:lpstr>
      </vt:variant>
      <vt:variant>
        <vt:i4>1</vt:i4>
      </vt:variant>
      <vt:variant>
        <vt:lpstr>Slaiditiitlid</vt:lpstr>
      </vt:variant>
      <vt:variant>
        <vt:i4>14</vt:i4>
      </vt:variant>
    </vt:vector>
  </HeadingPairs>
  <TitlesOfParts>
    <vt:vector size="17" baseType="lpstr">
      <vt:lpstr>1_Default Design</vt:lpstr>
      <vt:lpstr>2_Default Design</vt:lpstr>
      <vt:lpstr>Slaid</vt:lpstr>
      <vt:lpstr> MULGI VALLA ARENGUKAVA KOOSTAMINE II SEMINAR  Rivo Noorkõiv  www.geomedia.ee  Abja-Paluoja  5. juuni 2023 </vt:lpstr>
      <vt:lpstr>Seminari fookus</vt:lpstr>
      <vt:lpstr>Slaid 3</vt:lpstr>
      <vt:lpstr>Mulgi vald 2030+</vt:lpstr>
      <vt:lpstr>Slaid 5</vt:lpstr>
      <vt:lpstr>Kriitilised edutegurid </vt:lpstr>
      <vt:lpstr>Kriitilised edutegurid </vt:lpstr>
      <vt:lpstr>Tööülesanne 1</vt:lpstr>
      <vt:lpstr>Tööülesanne 1</vt:lpstr>
      <vt:lpstr>Tööülesanne 2. Investeeringud 2024-2027 </vt:lpstr>
      <vt:lpstr>Teemarühmades jäid sõelale</vt:lpstr>
      <vt:lpstr>Tööülesanne 3. Prioriteedid</vt:lpstr>
      <vt:lpstr>Kuidas edasi?</vt:lpstr>
      <vt:lpstr>Slaid 14</vt:lpstr>
    </vt:vector>
  </TitlesOfParts>
  <Company>Geomedia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Rivo Noorkõiv</dc:creator>
  <cp:lastModifiedBy>r</cp:lastModifiedBy>
  <cp:revision>535</cp:revision>
  <cp:lastPrinted>2017-03-24T17:21:27Z</cp:lastPrinted>
  <dcterms:created xsi:type="dcterms:W3CDTF">2007-02-19T06:43:25Z</dcterms:created>
  <dcterms:modified xsi:type="dcterms:W3CDTF">2023-06-06T09:26:04Z</dcterms:modified>
</cp:coreProperties>
</file>